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</p:sldMasterIdLst>
  <p:notesMasterIdLst>
    <p:notesMasterId r:id="rId49"/>
  </p:notesMasterIdLst>
  <p:sldIdLst>
    <p:sldId id="4208" r:id="rId7"/>
    <p:sldId id="4210" r:id="rId8"/>
    <p:sldId id="4183" r:id="rId9"/>
    <p:sldId id="4209" r:id="rId10"/>
    <p:sldId id="256" r:id="rId11"/>
    <p:sldId id="2113416498" r:id="rId12"/>
    <p:sldId id="2113416406" r:id="rId13"/>
    <p:sldId id="2113416407" r:id="rId14"/>
    <p:sldId id="2113416408" r:id="rId15"/>
    <p:sldId id="2113416411" r:id="rId16"/>
    <p:sldId id="2113416410" r:id="rId17"/>
    <p:sldId id="2113416412" r:id="rId18"/>
    <p:sldId id="2113416413" r:id="rId19"/>
    <p:sldId id="2113416471" r:id="rId20"/>
    <p:sldId id="2113416470" r:id="rId21"/>
    <p:sldId id="2113416472" r:id="rId22"/>
    <p:sldId id="2113416460" r:id="rId23"/>
    <p:sldId id="2113416459" r:id="rId24"/>
    <p:sldId id="2113416452" r:id="rId25"/>
    <p:sldId id="2113416453" r:id="rId26"/>
    <p:sldId id="2113416454" r:id="rId27"/>
    <p:sldId id="2113416461" r:id="rId28"/>
    <p:sldId id="2113416474" r:id="rId29"/>
    <p:sldId id="2113416486" r:id="rId30"/>
    <p:sldId id="2113416487" r:id="rId31"/>
    <p:sldId id="2113416478" r:id="rId32"/>
    <p:sldId id="2113416479" r:id="rId33"/>
    <p:sldId id="2113416481" r:id="rId34"/>
    <p:sldId id="2113416496" r:id="rId35"/>
    <p:sldId id="2113416495" r:id="rId36"/>
    <p:sldId id="2113416477" r:id="rId37"/>
    <p:sldId id="2113416480" r:id="rId38"/>
    <p:sldId id="2113416488" r:id="rId39"/>
    <p:sldId id="2113416490" r:id="rId40"/>
    <p:sldId id="2113416492" r:id="rId41"/>
    <p:sldId id="2113416491" r:id="rId42"/>
    <p:sldId id="2113416483" r:id="rId43"/>
    <p:sldId id="2113416485" r:id="rId44"/>
    <p:sldId id="2113416493" r:id="rId45"/>
    <p:sldId id="2113416497" r:id="rId46"/>
    <p:sldId id="4127" r:id="rId47"/>
    <p:sldId id="21134164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72901A-6A86-A51F-26D5-33E96F5D8440}" name="Scott, Brenda" initials="SB" userId="S::Brenda.Scott@bchydro.com::d79cad62-746e-4554-aa86-c72033b00284" providerId="AD"/>
  <p188:author id="{F0713D74-EE39-F5CF-4943-D4D53E9AA711}" name="Labelle, Julie ECS:EX" initials="JL" userId="S::Julie.Labelle@gov.bc.ca::46998638-55c8-4157-8516-e33e640ac3ca" providerId="AD"/>
  <p188:author id="{9CE33EB2-D5B8-F20B-6BD5-2D555C4BAD80}" name="Moonie, Grant ECS:EX" initials="MG" userId="S::grant.moonie@gov.bc.ca::2039a42e-5cb5-437c-bb03-5e5f1d0b52eb" providerId="AD"/>
  <p188:author id="{00D656EB-3BE5-52DD-DC65-C17CF92E00DD}" name="Pappas, Kirsty" initials="PK" userId="S::Kirsty.Pappas@bchydro.com::af8f32c4-799d-4490-b488-6fa0178c63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richard, Kari" initials="MK" lastIdx="22" clrIdx="0">
    <p:extLst>
      <p:ext uri="{19B8F6BF-5375-455C-9EA6-DF929625EA0E}">
        <p15:presenceInfo xmlns:p15="http://schemas.microsoft.com/office/powerpoint/2012/main" userId="S::Kari.Montrichard@bchydro.com::86444984-50f3-4448-be32-2b6771ecbf25" providerId="AD"/>
      </p:ext>
    </p:extLst>
  </p:cmAuthor>
  <p:cmAuthor id="2" name="Pappas, Kirsty" initials="PK" lastIdx="7" clrIdx="1">
    <p:extLst>
      <p:ext uri="{19B8F6BF-5375-455C-9EA6-DF929625EA0E}">
        <p15:presenceInfo xmlns:p15="http://schemas.microsoft.com/office/powerpoint/2012/main" userId="S::Kirsty.Pappas@bchydro.com::af8f32c4-799d-4490-b488-6fa0178c6357" providerId="AD"/>
      </p:ext>
    </p:extLst>
  </p:cmAuthor>
  <p:cmAuthor id="3" name="Kan, Joey" initials="KJ" lastIdx="12" clrIdx="2">
    <p:extLst>
      <p:ext uri="{19B8F6BF-5375-455C-9EA6-DF929625EA0E}">
        <p15:presenceInfo xmlns:p15="http://schemas.microsoft.com/office/powerpoint/2012/main" userId="S::Joey.Kan@bchydro.com::ca634d7f-6ab7-4b1f-aebf-bb082ba4c5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97"/>
    <a:srgbClr val="F1EDE9"/>
    <a:srgbClr val="97C985"/>
    <a:srgbClr val="0FA3C8"/>
    <a:srgbClr val="023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1E2DD-16CF-4FD4-B9AE-82216A157ADB}" v="4" dt="2025-07-09T20:15:24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57" Type="http://schemas.microsoft.com/office/2018/10/relationships/authors" Target="author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Ratzlaff" userId="0a6fe4a6-1634-43c2-b2a3-2187d72099cd" providerId="ADAL" clId="{D2C1E2DD-16CF-4FD4-B9AE-82216A157ADB}"/>
    <pc:docChg chg="custSel addSld delSld modSld">
      <pc:chgData name="Tanya Ratzlaff" userId="0a6fe4a6-1634-43c2-b2a3-2187d72099cd" providerId="ADAL" clId="{D2C1E2DD-16CF-4FD4-B9AE-82216A157ADB}" dt="2025-07-09T20:15:37.731" v="7" actId="313"/>
      <pc:docMkLst>
        <pc:docMk/>
      </pc:docMkLst>
      <pc:sldChg chg="delSp modSp mod">
        <pc:chgData name="Tanya Ratzlaff" userId="0a6fe4a6-1634-43c2-b2a3-2187d72099cd" providerId="ADAL" clId="{D2C1E2DD-16CF-4FD4-B9AE-82216A157ADB}" dt="2025-07-09T20:14:52.366" v="1" actId="6549"/>
        <pc:sldMkLst>
          <pc:docMk/>
          <pc:sldMk cId="3211062877" sldId="256"/>
        </pc:sldMkLst>
        <pc:spChg chg="del">
          <ac:chgData name="Tanya Ratzlaff" userId="0a6fe4a6-1634-43c2-b2a3-2187d72099cd" providerId="ADAL" clId="{D2C1E2DD-16CF-4FD4-B9AE-82216A157ADB}" dt="2025-07-09T20:14:49.987" v="0" actId="478"/>
          <ac:spMkLst>
            <pc:docMk/>
            <pc:sldMk cId="3211062877" sldId="256"/>
            <ac:spMk id="3" creationId="{BFF4563D-EEE3-4102-9A92-DC9D46C2AA56}"/>
          </ac:spMkLst>
        </pc:spChg>
        <pc:spChg chg="mod">
          <ac:chgData name="Tanya Ratzlaff" userId="0a6fe4a6-1634-43c2-b2a3-2187d72099cd" providerId="ADAL" clId="{D2C1E2DD-16CF-4FD4-B9AE-82216A157ADB}" dt="2025-07-09T20:14:52.366" v="1" actId="6549"/>
          <ac:spMkLst>
            <pc:docMk/>
            <pc:sldMk cId="3211062877" sldId="256"/>
            <ac:spMk id="9" creationId="{D7F0D7B2-4938-410E-9202-099037BFCAF8}"/>
          </ac:spMkLst>
        </pc:spChg>
      </pc:sldChg>
      <pc:sldChg chg="add">
        <pc:chgData name="Tanya Ratzlaff" userId="0a6fe4a6-1634-43c2-b2a3-2187d72099cd" providerId="ADAL" clId="{D2C1E2DD-16CF-4FD4-B9AE-82216A157ADB}" dt="2025-07-09T20:15:24.983" v="5"/>
        <pc:sldMkLst>
          <pc:docMk/>
          <pc:sldMk cId="79792816" sldId="4127"/>
        </pc:sldMkLst>
      </pc:sldChg>
      <pc:sldChg chg="add">
        <pc:chgData name="Tanya Ratzlaff" userId="0a6fe4a6-1634-43c2-b2a3-2187d72099cd" providerId="ADAL" clId="{D2C1E2DD-16CF-4FD4-B9AE-82216A157ADB}" dt="2025-07-09T20:15:09.355" v="2"/>
        <pc:sldMkLst>
          <pc:docMk/>
          <pc:sldMk cId="3102372007" sldId="4183"/>
        </pc:sldMkLst>
      </pc:sldChg>
      <pc:sldChg chg="add">
        <pc:chgData name="Tanya Ratzlaff" userId="0a6fe4a6-1634-43c2-b2a3-2187d72099cd" providerId="ADAL" clId="{D2C1E2DD-16CF-4FD4-B9AE-82216A157ADB}" dt="2025-07-09T20:15:09.355" v="2"/>
        <pc:sldMkLst>
          <pc:docMk/>
          <pc:sldMk cId="1424499056" sldId="4208"/>
        </pc:sldMkLst>
      </pc:sldChg>
      <pc:sldChg chg="add">
        <pc:chgData name="Tanya Ratzlaff" userId="0a6fe4a6-1634-43c2-b2a3-2187d72099cd" providerId="ADAL" clId="{D2C1E2DD-16CF-4FD4-B9AE-82216A157ADB}" dt="2025-07-09T20:15:09.355" v="2"/>
        <pc:sldMkLst>
          <pc:docMk/>
          <pc:sldMk cId="2505287600" sldId="4209"/>
        </pc:sldMkLst>
      </pc:sldChg>
      <pc:sldChg chg="add">
        <pc:chgData name="Tanya Ratzlaff" userId="0a6fe4a6-1634-43c2-b2a3-2187d72099cd" providerId="ADAL" clId="{D2C1E2DD-16CF-4FD4-B9AE-82216A157ADB}" dt="2025-07-09T20:15:09.355" v="2"/>
        <pc:sldMkLst>
          <pc:docMk/>
          <pc:sldMk cId="3757731482" sldId="4210"/>
        </pc:sldMkLst>
      </pc:sldChg>
      <pc:sldChg chg="del">
        <pc:chgData name="Tanya Ratzlaff" userId="0a6fe4a6-1634-43c2-b2a3-2187d72099cd" providerId="ADAL" clId="{D2C1E2DD-16CF-4FD4-B9AE-82216A157ADB}" dt="2025-07-09T20:15:26.359" v="6" actId="47"/>
        <pc:sldMkLst>
          <pc:docMk/>
          <pc:sldMk cId="2847486285" sldId="2113416476"/>
        </pc:sldMkLst>
      </pc:sldChg>
      <pc:sldChg chg="modSp mod">
        <pc:chgData name="Tanya Ratzlaff" userId="0a6fe4a6-1634-43c2-b2a3-2187d72099cd" providerId="ADAL" clId="{D2C1E2DD-16CF-4FD4-B9AE-82216A157ADB}" dt="2025-07-09T20:15:37.731" v="7" actId="313"/>
        <pc:sldMkLst>
          <pc:docMk/>
          <pc:sldMk cId="3333790430" sldId="2113416495"/>
        </pc:sldMkLst>
        <pc:spChg chg="mod">
          <ac:chgData name="Tanya Ratzlaff" userId="0a6fe4a6-1634-43c2-b2a3-2187d72099cd" providerId="ADAL" clId="{D2C1E2DD-16CF-4FD4-B9AE-82216A157ADB}" dt="2025-07-09T20:15:37.731" v="7" actId="313"/>
          <ac:spMkLst>
            <pc:docMk/>
            <pc:sldMk cId="3333790430" sldId="2113416495"/>
            <ac:spMk id="2" creationId="{E29E08CC-CD4C-E613-8D9C-4409F099B8B8}"/>
          </ac:spMkLst>
        </pc:spChg>
      </pc:sldChg>
      <pc:sldChg chg="add del">
        <pc:chgData name="Tanya Ratzlaff" userId="0a6fe4a6-1634-43c2-b2a3-2187d72099cd" providerId="ADAL" clId="{D2C1E2DD-16CF-4FD4-B9AE-82216A157ADB}" dt="2025-07-09T20:15:19.653" v="4"/>
        <pc:sldMkLst>
          <pc:docMk/>
          <pc:sldMk cId="3552201175" sldId="2113416499"/>
        </pc:sldMkLst>
      </pc:sldChg>
      <pc:sldChg chg="add del">
        <pc:chgData name="Tanya Ratzlaff" userId="0a6fe4a6-1634-43c2-b2a3-2187d72099cd" providerId="ADAL" clId="{D2C1E2DD-16CF-4FD4-B9AE-82216A157ADB}" dt="2025-07-09T20:15:19.653" v="4"/>
        <pc:sldMkLst>
          <pc:docMk/>
          <pc:sldMk cId="4065380771" sldId="2113416500"/>
        </pc:sldMkLst>
      </pc:sldChg>
      <pc:sldChg chg="add del">
        <pc:chgData name="Tanya Ratzlaff" userId="0a6fe4a6-1634-43c2-b2a3-2187d72099cd" providerId="ADAL" clId="{D2C1E2DD-16CF-4FD4-B9AE-82216A157ADB}" dt="2025-07-09T20:15:19.653" v="4"/>
        <pc:sldMkLst>
          <pc:docMk/>
          <pc:sldMk cId="462661980" sldId="2113416501"/>
        </pc:sldMkLst>
      </pc:sldChg>
      <pc:sldChg chg="add del">
        <pc:chgData name="Tanya Ratzlaff" userId="0a6fe4a6-1634-43c2-b2a3-2187d72099cd" providerId="ADAL" clId="{D2C1E2DD-16CF-4FD4-B9AE-82216A157ADB}" dt="2025-07-09T20:15:19.653" v="4"/>
        <pc:sldMkLst>
          <pc:docMk/>
          <pc:sldMk cId="4048159193" sldId="21134165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CCDB-5FD9-4167-9563-3CA6F92520E7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5AD04-FA30-4009-8DE0-B8942DD4E2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5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ve-land.c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867FC-9F17-4BB3-8234-0E497976D4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19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9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16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2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9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0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6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would like to start with a land acknowledgment. The presenters are joining from various locations today so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the HPSC recognizes and acknowledges with deep appreciation the unique history, languages, and cultures of the 203 First Nations across BC on whose territories we live, work, play and learn.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Learn more about the traditional Indigenous lands where you live and work at </a:t>
            </a:r>
            <a:r>
              <a:rPr lang="en-GB" altLang="en-US" dirty="0">
                <a:hlinkClick r:id="rId3"/>
              </a:rPr>
              <a:t>Native-Land.ca</a:t>
            </a:r>
            <a:r>
              <a:rPr lang="en-US" altLang="en-US" dirty="0">
                <a:hlinkClick r:id="rId3"/>
              </a:rPr>
              <a:t> </a:t>
            </a:r>
            <a:endParaRPr lang="en-US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867FC-9F17-4BB3-8234-0E497976D4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134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68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0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93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8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1244D-1D53-2AB5-E89F-53F5E03A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CD360-1EBE-3E6C-4F7A-4F58811DF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4C42E-F0A2-EBB2-5F44-B65608E30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F47C2-499D-DA28-65EC-40D8E3483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9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C0196-FE16-752B-7D5C-3FF309DDF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CCC25F-0883-2E04-9BCE-8BCC0EFBF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BE4BC-678E-AD7A-6CC0-B078B2044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D5C08-483F-6150-D8A9-AD1D74683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86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A465-7E69-2ADB-2EDA-F5EABA58F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FB41D-D5A6-8350-B629-51C20F77E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9E313-816A-225F-9C1C-50C741DAC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2F134-3A65-265C-1C14-3FD3BEB1E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3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22645-1B72-CD50-8CFB-431119031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AAC33-2A77-7AAF-61F3-E3FD65CE0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BD512-C79C-D9BE-372F-A36DB9661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638CE-ED5A-0564-5395-ED9E791BD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15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78403-FD0B-546A-03D4-19689194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63A867-02BA-8AA7-9EAF-41ED3D306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B59A9-5819-CD5B-1484-CD165CC59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3BE0C-0C6F-909B-9182-221F2FC39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09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E718-FA53-4996-0BD5-A5BD13C13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A5BB2D-BE47-C754-84B6-DCF35148A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9C0E8-BF6D-DA04-E49D-56D07B43B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AA603-1F1F-3A82-84F0-68FFC1067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Separate and distinct but work together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cs typeface="Calibri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C5440-DF66-4874-B85A-B002D68C23D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709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04F7D-5BD2-8D1B-829F-4C0135842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B4486-B6F7-E291-D19A-D469AA540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C5C66-32B9-5713-F04C-81BA93791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3EE56-181B-3732-DDB0-FB674497B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DD31A-E756-E0A8-DBC3-4645C78F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CAAA7-DBFD-7E10-7272-9398E6EB6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ED935-E339-9D72-BA62-BC7277AEA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93930-6263-D9E0-73FB-11B55EF81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1C9C8-5F4A-E0B8-988E-BBEF7A1BB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A03D9D-3476-1A86-BEE9-92B06138F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81379-C9D4-2F5D-4FF1-BB28875F5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B061C-5540-E579-6832-32BBAC8A2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27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9917F-9898-E3DD-CD32-CD6DBE17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04A8A9-0343-C0FC-BE96-978C2CEF4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A3331-8577-09EB-285D-A02A0174B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0E045-A049-DC66-934E-BB753C6EB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1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DB632-F3B0-0BC0-F0FE-8A465D8CB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778F6-2F61-710C-F388-7332948E8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AFE86-5955-F06F-4D09-9787C78F5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48D2E-29D7-8522-0845-84476DE4A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22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214B3-08B6-BEDB-C3A8-5EFDE9743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A9ADC-3556-5559-32C2-33D485F44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6FF00-0107-B017-428A-FDC1DC762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F7979-16E4-39D8-9C86-D9B9CD278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72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252A1-ECB2-04BF-0A22-2FE9F7DD5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DD811-0AA6-1BE5-671B-0BC8B2016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B1146-89A6-7558-D802-DEE491BEF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B6CC2-5FFA-AF62-FB89-CEA6E3B7D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346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F5076-6300-8F98-BC38-A95860BB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FF913-8D4D-B62B-D89A-A884F4A1C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CDD6A-11BF-1F75-AA52-67A903E25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34B0D-B754-C26C-49A3-8DC4F2349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3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45315-C0DA-FA06-779D-42B07B959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061F6-56BD-B4A2-E4DF-76CBAE8D8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671C3-38C6-8297-7920-EFD825B58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D5237-D26E-DD97-0D7C-F991BD397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67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0A59-3A2C-B4CF-8146-A4BD22026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32509D-64F0-0935-5C87-A0A372F1E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B23E21-0532-D88E-2287-E27ABEEB0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3C70-88A8-164E-5A6A-997501299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8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867FC-9F17-4BB3-8234-0E497976D4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29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52E3E-8A50-FBA9-0350-FABD34F01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808A74-2276-7BA0-3B9C-0EFB84D2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E64D1-5E13-2954-0B7D-15F472D30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E4A70-6BDC-B6B9-BE19-C6BEC5DA7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C5440-DF66-4874-B85A-B002D68C23D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27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142E-11B9-4747-A5BB-E7A4B66EC45E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23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142E-11B9-4747-A5BB-E7A4B66EC45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80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4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0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E8952-D79B-4173-98A5-B7E0E700AF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AB5D-B5D0-4CC8-AD22-10FBFD61D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B588B-1C69-4FB7-8DC0-452BD870B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9E145-C5DD-40DA-9538-5BB6A609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53D91-43C8-4641-B789-B15717D1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0FEF9-4E9A-4E47-A649-D6F919D3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53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AC0F-8C88-4CC2-B689-A18D3B7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646A7-FA9C-4081-BDFB-08FF1C747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8EB72-3E5F-48AB-99C0-70ABDF16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D1E4C-EB59-487A-9873-B38B889C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E401D-7A4D-4886-A45B-8FC0FE5D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33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2D416-CB14-4060-89E9-411F0239E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F845B-6617-46BE-A092-15BE0251F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5C9C9-D4B8-48BB-ACDA-72820A6D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CB5CD-3372-4EF3-9628-C5B28DA3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66212-9FBC-4BE7-B328-5EB32377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54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C Government and Clean BC Better Homes logos">
            <a:extLst>
              <a:ext uri="{FF2B5EF4-FFF2-40B4-BE49-F238E27FC236}">
                <a16:creationId xmlns:a16="http://schemas.microsoft.com/office/drawing/2014/main" id="{456623A8-209A-CC7E-B5F0-5DD5D30921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/>
          <a:stretch/>
        </p:blipFill>
        <p:spPr bwMode="auto">
          <a:xfrm>
            <a:off x="7837843" y="6373531"/>
            <a:ext cx="1100418" cy="3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42638-B971-4996-87A4-3FD286A9B5CA}"/>
              </a:ext>
            </a:extLst>
          </p:cNvPr>
          <p:cNvSpPr/>
          <p:nvPr userDrawn="1"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2400"/>
          </a:p>
        </p:txBody>
      </p:sp>
      <p:sp>
        <p:nvSpPr>
          <p:cNvPr id="9" name="AutoShape 6" descr="BC Hydro Logo">
            <a:extLst>
              <a:ext uri="{FF2B5EF4-FFF2-40B4-BE49-F238E27FC236}">
                <a16:creationId xmlns:a16="http://schemas.microsoft.com/office/drawing/2014/main" id="{7F554B7B-4F5F-3E82-2488-7BDEC7C956B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6" name="Picture 12" descr="BC Hydro logos">
            <a:extLst>
              <a:ext uri="{FF2B5EF4-FFF2-40B4-BE49-F238E27FC236}">
                <a16:creationId xmlns:a16="http://schemas.microsoft.com/office/drawing/2014/main" id="{DF25E79A-7A9E-1E76-E126-A62A7B2F40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9"/>
          <a:stretch/>
        </p:blipFill>
        <p:spPr bwMode="auto">
          <a:xfrm>
            <a:off x="6457950" y="6175420"/>
            <a:ext cx="1242732" cy="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27C130-2B9F-A703-06D2-36B3964FE94E}"/>
              </a:ext>
            </a:extLst>
          </p:cNvPr>
          <p:cNvCxnSpPr>
            <a:cxnSpLocks/>
          </p:cNvCxnSpPr>
          <p:nvPr userDrawn="1"/>
        </p:nvCxnSpPr>
        <p:spPr>
          <a:xfrm>
            <a:off x="7754022" y="6320867"/>
            <a:ext cx="0" cy="40060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37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B60A9-39C8-4675-A361-D2EB87FDD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8766" y="6250189"/>
            <a:ext cx="2890823" cy="5774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F09A4C-2ECA-435B-AE87-3C41B8EE96F7}"/>
              </a:ext>
            </a:extLst>
          </p:cNvPr>
          <p:cNvSpPr/>
          <p:nvPr userDrawn="1"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406130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2D72B-AB5D-44B6-8CD0-290ED94C4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8766" y="6250189"/>
            <a:ext cx="2890823" cy="5774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E06CBB-1A03-4165-A0C0-A3753DC6510C}"/>
              </a:ext>
            </a:extLst>
          </p:cNvPr>
          <p:cNvSpPr/>
          <p:nvPr userDrawn="1"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005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373120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48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051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60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52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1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C7C6-679A-476B-89C7-D53718ED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4050-160A-472F-8208-B0FB9278E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031AF-1E96-4978-BBF9-7206183F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9473C-4512-489A-85A5-680B8F11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EBB21-8F1C-47D1-94B7-30C0997C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68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150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09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711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E6B3-0E7F-4DE4-9EFC-7EA4956E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33DE1-6062-4B15-B814-215BAAF5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E74CF-D5A4-431D-9419-7C0D79BC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E4063-0FC3-4838-9EF4-2B20EDAD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6B67B-B577-4D72-BA60-14CF75CFC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7233" y="6176964"/>
            <a:ext cx="2168117" cy="5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22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6800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88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632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AD247EBC-382F-7E4A-4B3D-130DAB1D4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137" cy="1292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2BC3D-9258-997F-F0B3-8CE40F30FB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7" y="6244169"/>
            <a:ext cx="1439920" cy="4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6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Object 1" descr="preencoded.png">
            <a:extLst>
              <a:ext uri="{FF2B5EF4-FFF2-40B4-BE49-F238E27FC236}">
                <a16:creationId xmlns:a16="http://schemas.microsoft.com/office/drawing/2014/main" id="{C4DD03EA-DBBC-0AF4-CFBF-F42922C6D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137" cy="1292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C7A25A-86F2-7F30-0EB7-D999E450E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7" y="6167955"/>
            <a:ext cx="1439920" cy="6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8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E3494442-479B-ABBE-4861-3D296E073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137" cy="1292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D065B-290C-EF12-0172-CF92A5E93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7" y="6167955"/>
            <a:ext cx="1439920" cy="6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7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ED61-BEE2-445C-A63B-8B2B20C8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A279D-6E17-4EE8-9896-7666D7B86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8790E-142A-40EC-9B3C-F19C2DA3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6BD3-800E-45C0-A111-AF5F1BF9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D7FF8-A05E-49D5-AE06-7D0E7A67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758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74BAC217-1A48-D1B0-55AC-28BA65B94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137" cy="1292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9E30EB-AC81-34A5-C9A1-F1F5C3DC29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7" y="6167955"/>
            <a:ext cx="1439920" cy="6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3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ED814503-D7E8-84C3-F087-DD2AE2C53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137" cy="1292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5E66C-D9DF-67AD-5D36-1C7E85B99D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7" y="6167955"/>
            <a:ext cx="1439920" cy="6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B172FFA9-0AD0-6127-0614-AB1494F57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137" cy="1292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77FCD-5DAF-97A1-96EA-837D0B7054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7" y="6167955"/>
            <a:ext cx="1439920" cy="6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27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835A71CE-A70A-B7FA-77E2-B66492478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137" cy="1292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6C26F-59D5-22AE-5850-ECC22080D4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7" y="6167955"/>
            <a:ext cx="1439920" cy="6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73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2884F3DA-89E1-4815-BC2A-ACEA7E749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 l="515" t="469" r="515" b="469"/>
          <a:stretch/>
        </p:blipFill>
        <p:spPr>
          <a:xfrm>
            <a:off x="0" y="1714"/>
            <a:ext cx="9183291" cy="6856286"/>
          </a:xfrm>
          <a:prstGeom prst="rect">
            <a:avLst/>
          </a:prstGeom>
        </p:spPr>
      </p:pic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8028CB12-69BD-4BD4-B96E-478EE26FF9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8878" y="2447162"/>
            <a:ext cx="9261047" cy="19636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3041BEE-F25C-4D86-BBAF-63206498B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765" y="2666386"/>
            <a:ext cx="667247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Montserrat Black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5DEAD8-E050-4A28-AB6C-19B2A13DBE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289" y="5732763"/>
            <a:ext cx="1765421" cy="7916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3E903-70A4-3CAB-B59F-D49022EECD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4226" y="3960782"/>
            <a:ext cx="4414838" cy="90011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accent1"/>
                </a:solidFill>
                <a:latin typeface="Montserrat Bold" pitchFamily="2" charset="0"/>
              </a:defRPr>
            </a:lvl1pPr>
          </a:lstStyle>
          <a:p>
            <a:pPr lvl="0"/>
            <a:r>
              <a:rPr lang="en-US" dirty="0"/>
              <a:t>Subtitle or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1526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CD38-0F45-4887-87C1-245428620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24142"/>
            <a:ext cx="7886700" cy="609716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Section Header</a:t>
            </a:r>
            <a:endParaRPr lang="en-CA" dirty="0"/>
          </a:p>
        </p:txBody>
      </p:sp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803248B7-A668-4BF5-926A-B24BDE4EF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137" cy="129215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A3F9EF-33E4-4054-9C32-03A8208C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464" y="6412547"/>
            <a:ext cx="2057400" cy="365125"/>
          </a:xfrm>
        </p:spPr>
        <p:txBody>
          <a:bodyPr/>
          <a:lstStyle/>
          <a:p>
            <a:fld id="{6144007C-AED8-4A22-84BB-89115DFA3FD4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D4CAA-BEBE-E2A6-FEC7-A86B97D688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7" y="6244169"/>
            <a:ext cx="1439920" cy="4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81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FEFED-20F0-D75F-E288-6A6FF5053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4007C-AED8-4A22-84BB-89115DFA3FD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99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0DC3-3331-4492-99CF-976F5173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5F9D9-7969-4FBE-B0F1-66A57F338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2B1C6-11E7-485A-A28C-73E00339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27960-F350-47BB-80DC-81E38612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4AE88-F226-4A14-9FC3-1BE011E5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D1616-D391-4E84-9D03-A64DB695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964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E69F-A659-48D1-9919-99509BB4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A89A7-5E79-47CC-806B-593EB0188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ED3B-C2CD-46AA-B18C-45328D732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74301-0AAA-41E6-9B7B-A842CDE46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C2FE7-72BB-4501-8886-7073CF44B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F1131-39ED-4698-A801-442ECF72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00115-6031-4E5F-8219-D91887AA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16A17-4EEA-4FD2-83B9-05B7841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14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CD66-B467-4E41-A8B4-759992D8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D8395-E552-45FC-A94E-908C855D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4F51D-75C6-4AF5-93AF-7329400E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C5CA1-28A5-45A0-B68E-029AD993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85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E2D8A-B1A7-46E5-982D-88911CDC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D49A-1933-410B-BDFB-2D6D2FD5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5B17-FB4C-4074-A056-672871A1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54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C92F-BDD8-45EA-ACB1-1DC139AC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C60FF-AA31-43E5-AF14-4077D04D4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36327-F653-4025-8F84-BCA4A03CA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5A72E-C082-4F8B-A9D9-688E2239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58076-BBCE-48D3-A168-BA06F536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7C3E3-0F0F-4933-A28A-B1F4EA1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239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9013-C174-4FA9-923C-D6FAC3B4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0FC09-EA32-4DAD-A64B-08C85E142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E142C-B26D-404C-948B-049EC460D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ED43B-366C-4EA1-84F8-04CC31BD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CAF7B-06C0-4935-AE7A-B2E350F5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F22BD-B73F-435D-8D3B-EC66A7C8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12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F26BC-0B2B-4B3B-B24D-4FEF674B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27D96-4DB7-47B9-AC63-5697AAAAA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4DB85-EDF2-49D1-956D-9213C944C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5C8B0-A803-4438-A7F3-3E7B1E98BE29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849DE-F55D-4E00-B712-2B9966CEE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A23F-9EC2-4333-BEFF-DABB539AB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7C78-09CC-4CA6-B660-AA1051DA0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0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3FBD-039B-465A-9898-EAAC0DEDF638}" type="datetimeFigureOut">
              <a:rPr lang="en-CA" smtClean="0"/>
              <a:t>2025-07-09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6719-56BE-4884-97BB-F881C4292D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48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007C-AED8-4A22-84BB-89115DFA3FD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24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ea.org/wp-content/uploads/2025/03/residential-HPWH-qualified-products-list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library.bchousing.org/Home/ResearchItemDetails/883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homeperformance.ca/wp-content/uploads/2019/12/ASHP_QI_Best_Practice_Guide_20191209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ve-land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etterhomesbc.ca/rebates/condo-and-apartment-rebat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chydro.com/hero/HeatPumpLookup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eea.org/img/documents/HPWH-qualified-products-list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homesbc.ca/iqp-registered-contractor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homesbc.ca/find-a-contractor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performance.ca/wp-content/uploads/2019/12/ASHP_QI_Best_Practice_Guide_20191209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homesbc.caenergy-savings-progra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ESPCondoApartment@clearesult.co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BetterHomesBC@gov.bc.ca" TargetMode="External"/><Relationship Id="rId4" Type="http://schemas.openxmlformats.org/officeDocument/2006/relationships/hyperlink" Target="tel:1-833-856-033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D0E0-0E81-0B70-9E60-2AED4625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37" y="2759954"/>
            <a:ext cx="6871926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Heat Pump Rebates for Electric Multi-Unit Residential Buildings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F5DF3-036A-2899-A4AA-53585A311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4581" y="3754126"/>
            <a:ext cx="4414838" cy="675084"/>
          </a:xfrm>
        </p:spPr>
        <p:txBody>
          <a:bodyPr/>
          <a:lstStyle/>
          <a:p>
            <a:r>
              <a:rPr lang="en-CA" dirty="0"/>
              <a:t>July 9, 2025</a:t>
            </a:r>
          </a:p>
        </p:txBody>
      </p:sp>
    </p:spTree>
    <p:extLst>
      <p:ext uri="{BB962C8B-B14F-4D97-AF65-F5344CB8AC3E}">
        <p14:creationId xmlns:p14="http://schemas.microsoft.com/office/powerpoint/2010/main" val="142449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General eligibility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09E71B-BBBE-31A8-731E-A0D767719C3F}"/>
              </a:ext>
            </a:extLst>
          </p:cNvPr>
          <p:cNvSpPr txBox="1">
            <a:spLocks/>
          </p:cNvSpPr>
          <p:nvPr/>
        </p:nvSpPr>
        <p:spPr>
          <a:xfrm>
            <a:off x="431775" y="1679291"/>
            <a:ext cx="8411436" cy="35975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CA" sz="17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must be an apartment or suite in a purpose-built rental, strata condominium, or equity co-op building, older than 12 months and one of the following building types:</a:t>
            </a:r>
          </a:p>
          <a:p>
            <a:pPr marL="742950" lvl="1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CA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and high-rise apartment buildings</a:t>
            </a:r>
          </a:p>
          <a:p>
            <a:pPr marL="742950" lvl="1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CA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Stacked townhome buildings</a:t>
            </a:r>
          </a:p>
          <a:p>
            <a:pPr marL="742950" lvl="1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CA" sz="17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Multiplexes with six or more units</a:t>
            </a: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endParaRPr lang="en-US" sz="17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following types of homes are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eligible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this offer: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Single-family homes (detached dwelling) and secondary suites in a single-family home (detached dwelling).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Mobile homes.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Duplex, triplex, row home or side-by-side townhomes.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Multiplex with up to five units. 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endParaRPr lang="en-CA" sz="17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endParaRPr lang="en-CA" sz="17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defRPr/>
            </a:pPr>
            <a:endParaRPr lang="en-US" sz="1700" b="0" dirty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8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u="sng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Heat pump</a:t>
            </a: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eligibility requirements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607E56F-AA7F-4F90-6E14-B5069A0E4A34}"/>
              </a:ext>
            </a:extLst>
          </p:cNvPr>
          <p:cNvSpPr txBox="1">
            <a:spLocks/>
          </p:cNvSpPr>
          <p:nvPr/>
        </p:nvSpPr>
        <p:spPr>
          <a:xfrm>
            <a:off x="431776" y="1663132"/>
            <a:ext cx="8411436" cy="19299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unit must be primarily heated by electricity before the upgrade (e.g. electric baseboards). 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The new heat pump must be the prim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ary heating system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(a primary heating system must have the capacity to heat a minimum of 50% of the home for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the 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entire heating season to 21°C).</a:t>
            </a:r>
            <a:endParaRPr lang="en-US" sz="1800" b="0" i="0" dirty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least one indoor head must serve a main living area of the unit. </a:t>
            </a: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7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u="sng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Heat pump</a:t>
            </a: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product requirements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607E56F-AA7F-4F90-6E14-B5069A0E4A34}"/>
              </a:ext>
            </a:extLst>
          </p:cNvPr>
          <p:cNvSpPr txBox="1">
            <a:spLocks/>
          </p:cNvSpPr>
          <p:nvPr/>
        </p:nvSpPr>
        <p:spPr>
          <a:xfrm>
            <a:off x="431776" y="1663132"/>
            <a:ext cx="8411436" cy="19299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l" rtl="0" fontAlgn="base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heat pump must: </a:t>
            </a: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 on the qualifying product list 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the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NEEP Cold Climate Air Source Heat Pump list </a:t>
            </a: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 the product performance ratings: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HSPF (Region IV) ≥10, SEER ≥16 or, 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HSPF2 (Region IV) ≥ 8.5, SEER2 ≥ 15.2 </a:t>
            </a: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an AHRI certified reference number that references all components of the heat pump</a:t>
            </a: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6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u="sng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Heat pump</a:t>
            </a: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installation requirements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607E56F-AA7F-4F90-6E14-B5069A0E4A34}"/>
              </a:ext>
            </a:extLst>
          </p:cNvPr>
          <p:cNvSpPr txBox="1">
            <a:spLocks/>
          </p:cNvSpPr>
          <p:nvPr/>
        </p:nvSpPr>
        <p:spPr>
          <a:xfrm>
            <a:off x="431776" y="1663132"/>
            <a:ext cx="8411436" cy="19299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be installed by an HPCN member who is a licensed contractor with a GST number and a valid B.C. business license for the trade applicable to the upgrade being installed. Self-installations are not eligible.  </a:t>
            </a: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Replacing an existing heat pump or adding a head(s) to an existing heat pump </a:t>
            </a:r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not eligible. </a:t>
            </a: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7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u="sng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Hot water heater</a:t>
            </a: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product requirements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607E56F-AA7F-4F90-6E14-B5069A0E4A34}"/>
              </a:ext>
            </a:extLst>
          </p:cNvPr>
          <p:cNvSpPr txBox="1">
            <a:spLocks/>
          </p:cNvSpPr>
          <p:nvPr/>
        </p:nvSpPr>
        <p:spPr>
          <a:xfrm>
            <a:off x="431776" y="1663132"/>
            <a:ext cx="8411436" cy="19299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l" rtl="0" fontAlgn="base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heat pump hot water heater must: </a:t>
            </a: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listed in Tier 2 or higher on the </a:t>
            </a:r>
            <a:r>
              <a:rPr lang="en-US" sz="1800" b="0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Northwest Energy Efficiency Alliance (NEEA)’s Advanced Water Heater Specification Qualified Products List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residential heat pump water heaters. </a:t>
            </a:r>
            <a:endParaRPr lang="en-CA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1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u="sng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Hot water heater </a:t>
            </a: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eligibility requirements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607E56F-AA7F-4F90-6E14-B5069A0E4A34}"/>
              </a:ext>
            </a:extLst>
          </p:cNvPr>
          <p:cNvSpPr txBox="1">
            <a:spLocks/>
          </p:cNvSpPr>
          <p:nvPr/>
        </p:nvSpPr>
        <p:spPr>
          <a:xfrm>
            <a:off x="431776" y="1663132"/>
            <a:ext cx="8411436" cy="19299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Replace an existing hard-wired electric resistance hot water heater. 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electric back-up or supplemental electric heating, if applicable.  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installed with appropriate venting as not to create unwanted cold spots. 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be the primary water heater for the unit.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3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540774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u="sng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Hot water heater</a:t>
            </a: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installation requirements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607E56F-AA7F-4F90-6E14-B5069A0E4A34}"/>
              </a:ext>
            </a:extLst>
          </p:cNvPr>
          <p:cNvSpPr txBox="1">
            <a:spLocks/>
          </p:cNvSpPr>
          <p:nvPr/>
        </p:nvSpPr>
        <p:spPr>
          <a:xfrm>
            <a:off x="431776" y="1663132"/>
            <a:ext cx="8411436" cy="19299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be installed by a licensed contractor with a GST number and a valid B.C. business license for the trade applicable to the upgrade being installed. Self-installations are not eligible.  </a:t>
            </a: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Emergency replacement of electric heat pump water heater is not eligible. </a:t>
            </a: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2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Contractor guidelines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607E56F-AA7F-4F90-6E14-B5069A0E4A34}"/>
              </a:ext>
            </a:extLst>
          </p:cNvPr>
          <p:cNvSpPr txBox="1">
            <a:spLocks/>
          </p:cNvSpPr>
          <p:nvPr/>
        </p:nvSpPr>
        <p:spPr>
          <a:xfrm>
            <a:off x="431775" y="1663132"/>
            <a:ext cx="8448273" cy="39458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installed in accordance with the equipment manufacturer’s instructions and guidelines.</a:t>
            </a:r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be installed in compliance with BC Building Code, municipal and strata bylaws and permit requirements. 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 &amp; Apartment Heat Pump Best Practice Installation Guide is currently in development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by HPSC and vetted by industry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to be ready in September </a:t>
            </a: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Until that guideline is ready, you can refer to </a:t>
            </a:r>
            <a:r>
              <a:rPr lang="en-US" sz="1800" b="0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BC Housing – Detailing Guide for Heat Pump Penetrations in Existing Buildings</a:t>
            </a: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0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Heat Pump Best Practices Installation Guide for Existing Homes</a:t>
            </a:r>
            <a:r>
              <a:rPr lang="en-US" sz="1800" b="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applicable guidance on installations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1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Installation verification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BB16D6-A5D5-6D84-65F4-F39369D217A0}"/>
              </a:ext>
            </a:extLst>
          </p:cNvPr>
          <p:cNvSpPr txBox="1">
            <a:spLocks/>
          </p:cNvSpPr>
          <p:nvPr/>
        </p:nvSpPr>
        <p:spPr>
          <a:xfrm>
            <a:off x="431776" y="1564991"/>
            <a:ext cx="8055000" cy="291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site visit may be conducted by BC Hydro before a customer’s application is processed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visits check to ensure:</a:t>
            </a:r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equipment installed meets program requirements</a:t>
            </a:r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equipment installed matches what is shown on the invoice 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will be contacted directly by a program representative to arrange an appointment for the site visit 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Contractors </a:t>
            </a:r>
            <a:r>
              <a:rPr lang="en-US" sz="1800" u="sng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need </a:t>
            </a: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present during the site visit 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1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Installation verification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BB16D6-A5D5-6D84-65F4-F39369D217A0}"/>
              </a:ext>
            </a:extLst>
          </p:cNvPr>
          <p:cNvSpPr txBox="1">
            <a:spLocks/>
          </p:cNvSpPr>
          <p:nvPr/>
        </p:nvSpPr>
        <p:spPr>
          <a:xfrm>
            <a:off x="431775" y="1564991"/>
            <a:ext cx="7907240" cy="291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Contractors will be contacted directly by a program representative if the site visit has uncovered any issues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Contractors are given 30 days to remediate the issue and provide picture proof of completion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issues not resolved will result in a declined application and reporting of the contractor to the Home Performance Stakeholder Council 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4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9581-44FB-E2E7-AC2D-FEF6965F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Bold" pitchFamily="2" charset="0"/>
              </a:rPr>
              <a:t>Land Acknowledgment</a:t>
            </a:r>
            <a:endParaRPr lang="en-CA" dirty="0">
              <a:latin typeface="Montserrat Bold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F7EF275-67E3-E4FE-4E23-A49F5F57C93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75220" y="2154793"/>
            <a:ext cx="739356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The HPSC recognizes and acknowledges with deep appreciation the unique history, languages, and cultures of the 203 First Nations across BC on whose territories we live, work, play and learn.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Learn more about the traditional Indigenous lands where you live and work at </a:t>
            </a:r>
            <a:r>
              <a:rPr lang="en-GB" altLang="en-US" dirty="0">
                <a:hlinkClick r:id="rId3"/>
              </a:rPr>
              <a:t>Native-Land.ca</a:t>
            </a:r>
            <a:r>
              <a:rPr lang="en-US" altLang="en-US" dirty="0">
                <a:hlinkClick r:id="rId3"/>
              </a:rPr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73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7A041B-CAAC-06B8-9241-14B8C8A9D260}"/>
              </a:ext>
            </a:extLst>
          </p:cNvPr>
          <p:cNvCxnSpPr>
            <a:cxnSpLocks/>
          </p:cNvCxnSpPr>
          <p:nvPr/>
        </p:nvCxnSpPr>
        <p:spPr>
          <a:xfrm>
            <a:off x="1085850" y="2286000"/>
            <a:ext cx="6400800" cy="0"/>
          </a:xfrm>
          <a:prstGeom prst="line">
            <a:avLst/>
          </a:prstGeom>
          <a:ln w="19050">
            <a:solidFill>
              <a:srgbClr val="0FA3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BC Hydro application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4D2F2-DFED-5BE0-D302-1D205E02592D}"/>
              </a:ext>
            </a:extLst>
          </p:cNvPr>
          <p:cNvSpPr txBox="1">
            <a:spLocks/>
          </p:cNvSpPr>
          <p:nvPr/>
        </p:nvSpPr>
        <p:spPr>
          <a:xfrm>
            <a:off x="568377" y="1722746"/>
            <a:ext cx="5716644" cy="26953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2900"/>
              </a:lnSpc>
              <a:buClr>
                <a:srgbClr val="0FA3C8"/>
              </a:buClr>
              <a:defRPr/>
            </a:pPr>
            <a:endParaRPr lang="en-US" sz="1600" b="0" dirty="0">
              <a:solidFill>
                <a:srgbClr val="004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274B44-E273-23B8-22D8-DBE3D44BE60D}"/>
              </a:ext>
            </a:extLst>
          </p:cNvPr>
          <p:cNvGrpSpPr/>
          <p:nvPr/>
        </p:nvGrpSpPr>
        <p:grpSpPr>
          <a:xfrm>
            <a:off x="708491" y="1889084"/>
            <a:ext cx="825590" cy="825590"/>
            <a:chOff x="250166" y="2100861"/>
            <a:chExt cx="825590" cy="8255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E3D0F0-589E-7F3A-B9D1-C6446F02348C}"/>
                </a:ext>
              </a:extLst>
            </p:cNvPr>
            <p:cNvSpPr/>
            <p:nvPr/>
          </p:nvSpPr>
          <p:spPr>
            <a:xfrm>
              <a:off x="250166" y="2100861"/>
              <a:ext cx="825590" cy="82559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Graphic 8" descr="Mouse outline">
              <a:extLst>
                <a:ext uri="{FF2B5EF4-FFF2-40B4-BE49-F238E27FC236}">
                  <a16:creationId xmlns:a16="http://schemas.microsoft.com/office/drawing/2014/main" id="{54A6BA94-EDBF-06A5-B781-58BE5A9F6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2442" y="2187121"/>
              <a:ext cx="631284" cy="63128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F4CA5-44C9-6CCA-C37A-1067B3F955F4}"/>
              </a:ext>
            </a:extLst>
          </p:cNvPr>
          <p:cNvGrpSpPr/>
          <p:nvPr/>
        </p:nvGrpSpPr>
        <p:grpSpPr>
          <a:xfrm>
            <a:off x="3866353" y="1889084"/>
            <a:ext cx="825590" cy="825590"/>
            <a:chOff x="2138887" y="2100861"/>
            <a:chExt cx="825590" cy="8255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1BE2939-4112-C81C-AD71-61F9DE656784}"/>
                </a:ext>
              </a:extLst>
            </p:cNvPr>
            <p:cNvSpPr/>
            <p:nvPr/>
          </p:nvSpPr>
          <p:spPr>
            <a:xfrm>
              <a:off x="2138887" y="2100861"/>
              <a:ext cx="825590" cy="82559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Graphic 15" descr="House outline">
              <a:extLst>
                <a:ext uri="{FF2B5EF4-FFF2-40B4-BE49-F238E27FC236}">
                  <a16:creationId xmlns:a16="http://schemas.microsoft.com/office/drawing/2014/main" id="{91B832B2-1A4E-5889-8B64-827BB262A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45025" y="2143991"/>
              <a:ext cx="631284" cy="63128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9A48A0-A1F6-4F85-96D8-3C2058D42985}"/>
              </a:ext>
            </a:extLst>
          </p:cNvPr>
          <p:cNvGrpSpPr/>
          <p:nvPr/>
        </p:nvGrpSpPr>
        <p:grpSpPr>
          <a:xfrm>
            <a:off x="5449591" y="1878191"/>
            <a:ext cx="825590" cy="825590"/>
            <a:chOff x="3091056" y="2104230"/>
            <a:chExt cx="825590" cy="8255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707D2A2-AB1C-6D52-BFA4-8CEA9E0C30E9}"/>
                </a:ext>
              </a:extLst>
            </p:cNvPr>
            <p:cNvSpPr/>
            <p:nvPr/>
          </p:nvSpPr>
          <p:spPr>
            <a:xfrm>
              <a:off x="3091056" y="2104230"/>
              <a:ext cx="825590" cy="82559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9" name="Graphic 18" descr="Checklist outline">
              <a:extLst>
                <a:ext uri="{FF2B5EF4-FFF2-40B4-BE49-F238E27FC236}">
                  <a16:creationId xmlns:a16="http://schemas.microsoft.com/office/drawing/2014/main" id="{25BA41A6-2C96-133F-3E81-C0DFE9D8D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89385" y="2192105"/>
              <a:ext cx="631284" cy="631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5B0AA-9BA3-318E-538D-85C0528CE3B1}"/>
              </a:ext>
            </a:extLst>
          </p:cNvPr>
          <p:cNvGrpSpPr/>
          <p:nvPr/>
        </p:nvGrpSpPr>
        <p:grpSpPr>
          <a:xfrm>
            <a:off x="2275622" y="1889084"/>
            <a:ext cx="825590" cy="825590"/>
            <a:chOff x="1186718" y="2100861"/>
            <a:chExt cx="825590" cy="8255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BF2390-E5CA-AA75-6C67-F633B02EE5E4}"/>
                </a:ext>
              </a:extLst>
            </p:cNvPr>
            <p:cNvSpPr/>
            <p:nvPr/>
          </p:nvSpPr>
          <p:spPr>
            <a:xfrm>
              <a:off x="1186718" y="2100861"/>
              <a:ext cx="825590" cy="82559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2" name="Graphic 21" descr="Inbox Check outline">
              <a:extLst>
                <a:ext uri="{FF2B5EF4-FFF2-40B4-BE49-F238E27FC236}">
                  <a16:creationId xmlns:a16="http://schemas.microsoft.com/office/drawing/2014/main" id="{34F852C3-FBBF-B246-9B32-0BB976B76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83871" y="2143991"/>
              <a:ext cx="631284" cy="63128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BB47EE-32E0-3A22-1BD6-AB0C8F10904A}"/>
              </a:ext>
            </a:extLst>
          </p:cNvPr>
          <p:cNvGrpSpPr/>
          <p:nvPr/>
        </p:nvGrpSpPr>
        <p:grpSpPr>
          <a:xfrm>
            <a:off x="7040322" y="1853948"/>
            <a:ext cx="825590" cy="825590"/>
            <a:chOff x="5025746" y="2079000"/>
            <a:chExt cx="825590" cy="82559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A8C5529-3F63-8D96-9909-0F22C16E32CA}"/>
                </a:ext>
              </a:extLst>
            </p:cNvPr>
            <p:cNvSpPr/>
            <p:nvPr/>
          </p:nvSpPr>
          <p:spPr>
            <a:xfrm>
              <a:off x="5025746" y="2079000"/>
              <a:ext cx="825590" cy="82559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5" name="Graphic 24" descr="Money outline">
              <a:extLst>
                <a:ext uri="{FF2B5EF4-FFF2-40B4-BE49-F238E27FC236}">
                  <a16:creationId xmlns:a16="http://schemas.microsoft.com/office/drawing/2014/main" id="{275BEEC2-4686-785D-D452-889BD36F4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46936" y="2143991"/>
              <a:ext cx="631284" cy="631284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EDCB301-B3C6-BCEF-F238-1D242F6847FB}"/>
              </a:ext>
            </a:extLst>
          </p:cNvPr>
          <p:cNvSpPr txBox="1"/>
          <p:nvPr/>
        </p:nvSpPr>
        <p:spPr>
          <a:xfrm>
            <a:off x="431776" y="2891928"/>
            <a:ext cx="148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requests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pre-approval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online</a:t>
            </a:r>
          </a:p>
          <a:p>
            <a:pPr algn="ctr"/>
            <a:endParaRPr lang="en-CA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1D66EA-5642-CA2D-1761-B15B926CE49A}"/>
              </a:ext>
            </a:extLst>
          </p:cNvPr>
          <p:cNvSpPr txBox="1"/>
          <p:nvPr/>
        </p:nvSpPr>
        <p:spPr>
          <a:xfrm>
            <a:off x="2111535" y="2881012"/>
            <a:ext cx="1156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receives code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5 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days</a:t>
            </a:r>
          </a:p>
          <a:p>
            <a:pPr algn="ctr"/>
            <a:endParaRPr lang="en-CA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DB282-CC87-61F5-FA77-001BE87CB219}"/>
              </a:ext>
            </a:extLst>
          </p:cNvPr>
          <p:cNvSpPr txBox="1"/>
          <p:nvPr/>
        </p:nvSpPr>
        <p:spPr>
          <a:xfrm>
            <a:off x="3835647" y="2880757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installs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CA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CA1CBC-0F83-98D7-AB76-85E32DF11016}"/>
              </a:ext>
            </a:extLst>
          </p:cNvPr>
          <p:cNvSpPr txBox="1"/>
          <p:nvPr/>
        </p:nvSpPr>
        <p:spPr>
          <a:xfrm>
            <a:off x="5418562" y="2880757"/>
            <a:ext cx="915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submits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rebate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en-CA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87DDC1-8DD2-8B75-9889-FC9E055DC3E7}"/>
              </a:ext>
            </a:extLst>
          </p:cNvPr>
          <p:cNvSpPr txBox="1"/>
          <p:nvPr/>
        </p:nvSpPr>
        <p:spPr>
          <a:xfrm>
            <a:off x="7032465" y="2884136"/>
            <a:ext cx="915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Hydro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 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provides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endParaRPr lang="en-CA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AA6FAC-9496-67C7-3B07-B506A9F135B4}"/>
              </a:ext>
            </a:extLst>
          </p:cNvPr>
          <p:cNvSpPr/>
          <p:nvPr/>
        </p:nvSpPr>
        <p:spPr>
          <a:xfrm>
            <a:off x="314325" y="1679291"/>
            <a:ext cx="3215176" cy="234025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8D548A-D3AC-072D-A230-BEE6898DAF57}"/>
              </a:ext>
            </a:extLst>
          </p:cNvPr>
          <p:cNvSpPr txBox="1"/>
          <p:nvPr/>
        </p:nvSpPr>
        <p:spPr>
          <a:xfrm>
            <a:off x="496472" y="4109612"/>
            <a:ext cx="28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Condo &amp; Apartment rebate only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BFC68ED-C35E-9249-0317-8675A19AD42E}"/>
              </a:ext>
            </a:extLst>
          </p:cNvPr>
          <p:cNvSpPr txBox="1">
            <a:spLocks/>
          </p:cNvSpPr>
          <p:nvPr/>
        </p:nvSpPr>
        <p:spPr>
          <a:xfrm>
            <a:off x="760019" y="4747457"/>
            <a:ext cx="7780666" cy="1575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must:</a:t>
            </a:r>
          </a:p>
          <a:p>
            <a:pPr marL="742950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approval from strata has been received</a:t>
            </a:r>
          </a:p>
          <a:p>
            <a:pPr marL="742950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BC Hydro pre-approval and receive a code in order to qualify for the rebate</a:t>
            </a:r>
          </a:p>
          <a:p>
            <a:pPr marL="742950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and apply for the rebate online within six (6) months of pre-approval date</a:t>
            </a:r>
          </a:p>
          <a:p>
            <a:pPr marL="742950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copies of all required documentation including invoices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4D5883F-AC22-0067-A8F1-AED2DC7E5795}"/>
              </a:ext>
            </a:extLst>
          </p:cNvPr>
          <p:cNvSpPr/>
          <p:nvPr/>
        </p:nvSpPr>
        <p:spPr>
          <a:xfrm>
            <a:off x="760019" y="4728784"/>
            <a:ext cx="7780666" cy="1455593"/>
          </a:xfrm>
          <a:prstGeom prst="rect">
            <a:avLst/>
          </a:prstGeom>
          <a:noFill/>
          <a:ln>
            <a:solidFill>
              <a:srgbClr val="0FA3C8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8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42" grpId="0" animBg="1"/>
      <p:bldP spid="43" grpId="0"/>
      <p:bldP spid="44" grpId="0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Invoice requirements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BB16D6-A5D5-6D84-65F4-F39369D217A0}"/>
              </a:ext>
            </a:extLst>
          </p:cNvPr>
          <p:cNvSpPr txBox="1">
            <a:spLocks/>
          </p:cNvSpPr>
          <p:nvPr/>
        </p:nvSpPr>
        <p:spPr>
          <a:xfrm>
            <a:off x="431775" y="1564991"/>
            <a:ext cx="5360365" cy="291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providing the required details on your invoice, it will ensure that your customer’s application is processed without delay. </a:t>
            </a: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your invoice includes:</a:t>
            </a: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installer name</a:t>
            </a: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&amp; model numbers for all components</a:t>
            </a: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AHRI number or copy of AHRI certificate</a:t>
            </a: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of the system (BTU)</a:t>
            </a: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 date</a:t>
            </a: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name and address</a:t>
            </a: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legal name, address, phone, email</a:t>
            </a: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GST number</a:t>
            </a: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of payment</a:t>
            </a: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09CC23-1E47-48C9-E179-FC545DB73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28" y="1658247"/>
            <a:ext cx="2920083" cy="37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50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Contractor Support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BB16D6-A5D5-6D84-65F4-F39369D217A0}"/>
              </a:ext>
            </a:extLst>
          </p:cNvPr>
          <p:cNvSpPr txBox="1">
            <a:spLocks/>
          </p:cNvSpPr>
          <p:nvPr/>
        </p:nvSpPr>
        <p:spPr>
          <a:xfrm>
            <a:off x="431775" y="1564991"/>
            <a:ext cx="3801639" cy="291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links for contractor: </a:t>
            </a:r>
            <a:r>
              <a:rPr lang="en-US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bchydro.com/contractors</a:t>
            </a: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23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questions: </a:t>
            </a:r>
            <a:r>
              <a:rPr lang="en-US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alliance@bchydro.com</a:t>
            </a: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Customer website:</a:t>
            </a: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bchydro.com/</a:t>
            </a:r>
            <a:r>
              <a:rPr lang="en-US" sz="1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condorebates</a:t>
            </a:r>
            <a:endParaRPr lang="en-US" sz="1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E89043-B4F2-34CD-B3E8-9BA9377F2DDF}"/>
              </a:ext>
            </a:extLst>
          </p:cNvPr>
          <p:cNvGrpSpPr/>
          <p:nvPr/>
        </p:nvGrpSpPr>
        <p:grpSpPr>
          <a:xfrm>
            <a:off x="4571999" y="1005031"/>
            <a:ext cx="4394231" cy="5202935"/>
            <a:chOff x="547279" y="2560677"/>
            <a:chExt cx="4819851" cy="57068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73F169-E921-582B-BAD4-5F1674FB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661" y="4707902"/>
              <a:ext cx="4448469" cy="35596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0ECAD6-0395-F21F-A74D-E3922421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279" y="2560677"/>
              <a:ext cx="4416533" cy="214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2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ECF898F-E5EA-5CEE-44E9-F68E93970C1A}"/>
              </a:ext>
            </a:extLst>
          </p:cNvPr>
          <p:cNvSpPr txBox="1">
            <a:spLocks/>
          </p:cNvSpPr>
          <p:nvPr/>
        </p:nvSpPr>
        <p:spPr>
          <a:xfrm>
            <a:off x="724736" y="2738908"/>
            <a:ext cx="7726542" cy="9155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>
              <a:defRPr/>
            </a:pPr>
            <a:r>
              <a:rPr lang="en-US" b="0" err="1">
                <a:solidFill>
                  <a:srgbClr val="005C97"/>
                </a:solidFill>
                <a:cs typeface="Calibri"/>
              </a:rPr>
              <a:t>CleanBC</a:t>
            </a:r>
            <a:r>
              <a:rPr lang="en-US" b="0">
                <a:solidFill>
                  <a:srgbClr val="005C97"/>
                </a:solidFill>
                <a:cs typeface="Calibri"/>
              </a:rPr>
              <a:t> Energy Savings Program - Condo and Apartment Rebates</a:t>
            </a:r>
            <a:endParaRPr lang="en-US" b="0">
              <a:solidFill>
                <a:srgbClr val="005C97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40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B82BB-1E98-4EF2-9920-5A6093A7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DF440-F61E-6CC2-4076-0FF4F6536AC9}"/>
              </a:ext>
            </a:extLst>
          </p:cNvPr>
          <p:cNvSpPr txBox="1">
            <a:spLocks/>
          </p:cNvSpPr>
          <p:nvPr/>
        </p:nvSpPr>
        <p:spPr>
          <a:xfrm>
            <a:off x="431776" y="71559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err="1">
                <a:solidFill>
                  <a:srgbClr val="005C97"/>
                </a:solidFill>
                <a:cs typeface="Calibri"/>
              </a:rPr>
              <a:t>CleanBC</a:t>
            </a:r>
            <a:r>
              <a:rPr lang="en-US" b="0">
                <a:solidFill>
                  <a:srgbClr val="005C97"/>
                </a:solidFill>
                <a:cs typeface="Calibri"/>
              </a:rPr>
              <a:t> Energy Savings Program Overview</a:t>
            </a:r>
            <a:endParaRPr lang="en-US" b="0">
              <a:solidFill>
                <a:srgbClr val="005C97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4BB4EB-50FF-BFDE-A066-8203999B8595}"/>
              </a:ext>
            </a:extLst>
          </p:cNvPr>
          <p:cNvSpPr txBox="1">
            <a:spLocks/>
          </p:cNvSpPr>
          <p:nvPr/>
        </p:nvSpPr>
        <p:spPr>
          <a:xfrm>
            <a:off x="628649" y="1801712"/>
            <a:ext cx="7886700" cy="4347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1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Noto Sans"/>
                <a:cs typeface="Calibri"/>
              </a:rPr>
              <a:t>The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Noto Sans"/>
                <a:cs typeface="Calibri"/>
              </a:rPr>
              <a:t>CleanBC</a:t>
            </a:r>
            <a:r>
              <a:rPr lang="en-US" sz="2000" b="1">
                <a:solidFill>
                  <a:srgbClr val="000000"/>
                </a:solidFill>
                <a:latin typeface="Arial"/>
                <a:ea typeface="Noto Sans"/>
                <a:cs typeface="Calibri"/>
              </a:rPr>
              <a:t> Better Homes Energy Savings Program (ESP) </a:t>
            </a:r>
            <a:r>
              <a:rPr lang="en-US" sz="2000">
                <a:solidFill>
                  <a:srgbClr val="000000"/>
                </a:solidFill>
                <a:latin typeface="Arial"/>
                <a:ea typeface="Noto Sans"/>
                <a:cs typeface="Calibri"/>
              </a:rPr>
              <a:t>provides enhanced rebates covering up to 100% of project costs to help make energy-saving upgrades more affordable.</a:t>
            </a:r>
          </a:p>
          <a:p>
            <a:pPr marL="285750" indent="-285750" algn="l">
              <a:spcAft>
                <a:spcPts val="1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CA" sz="200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Calibri"/>
              </a:rPr>
              <a:t>For the </a:t>
            </a:r>
            <a:r>
              <a:rPr lang="en-CA" sz="2000" b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Calibri"/>
              </a:rPr>
              <a:t>Condo and Apartment Rebate</a:t>
            </a:r>
            <a:r>
              <a:rPr lang="en-CA" sz="200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Calibri"/>
              </a:rPr>
              <a:t>, income-qualified applicants will qualify for a rebate level that covers the cost of a heat pump up to a specific amount with a maximum heat pump rebate value of $5,000.</a:t>
            </a:r>
            <a:endParaRPr lang="en-US" sz="2000">
              <a:solidFill>
                <a:srgbClr val="000000"/>
              </a:solidFill>
              <a:latin typeface="Arial"/>
              <a:ea typeface="Noto Sans" panose="020B0502040504020204" pitchFamily="34" charset="0"/>
              <a:cs typeface="Calibri"/>
            </a:endParaRPr>
          </a:p>
          <a:p>
            <a:pPr marL="285750" indent="-285750" algn="l">
              <a:spcAft>
                <a:spcPts val="1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Noto Sans"/>
                <a:cs typeface="Calibri"/>
              </a:rPr>
              <a:t>Complement to existing energy efficiency rebate programs offered in British Columbia. </a:t>
            </a:r>
          </a:p>
          <a:p>
            <a:pPr marL="285750" indent="-285750" algn="l">
              <a:spcAft>
                <a:spcPts val="1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Noto Sans"/>
                <a:cs typeface="Calibri"/>
              </a:rPr>
              <a:t>Developed and funded by the Province of British Columbia and BC Hydro; administered in partnership with CLEAResult Canada.</a:t>
            </a:r>
          </a:p>
          <a:p>
            <a:pPr algn="l">
              <a:spcAft>
                <a:spcPts val="1000"/>
              </a:spcAft>
              <a:buSzPct val="125000"/>
            </a:pPr>
            <a:r>
              <a:rPr lang="en-US" sz="2000">
                <a:solidFill>
                  <a:srgbClr val="414244"/>
                </a:solidFill>
                <a:latin typeface="Arial"/>
                <a:ea typeface="Noto Sans"/>
                <a:cs typeface="Calibri"/>
                <a:hlinkClick r:id="rId3"/>
              </a:rPr>
              <a:t>https://betterhomesbc.ca/rebates/condo-and-apartment-rebates</a:t>
            </a:r>
            <a:r>
              <a:rPr lang="en-US" sz="2000">
                <a:solidFill>
                  <a:srgbClr val="414244"/>
                </a:solidFill>
                <a:latin typeface="Arial"/>
                <a:ea typeface="Noto Sans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10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34179-DD75-1441-2B6A-C08C71EBE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BF5161-9BEF-6654-5AE2-25740A636B8E}"/>
              </a:ext>
            </a:extLst>
          </p:cNvPr>
          <p:cNvSpPr txBox="1">
            <a:spLocks/>
          </p:cNvSpPr>
          <p:nvPr/>
        </p:nvSpPr>
        <p:spPr>
          <a:xfrm>
            <a:off x="431776" y="679503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err="1">
                <a:solidFill>
                  <a:srgbClr val="005C97"/>
                </a:solidFill>
                <a:cs typeface="Calibri"/>
              </a:rPr>
              <a:t>CleanBC</a:t>
            </a:r>
            <a:r>
              <a:rPr lang="en-US" b="0">
                <a:solidFill>
                  <a:srgbClr val="005C97"/>
                </a:solidFill>
                <a:cs typeface="Calibri"/>
              </a:rPr>
              <a:t> Energy Savings Program Goals</a:t>
            </a:r>
            <a:endParaRPr lang="en-US" b="0">
              <a:solidFill>
                <a:srgbClr val="005C97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A43BBD-01FD-42E8-DD79-6B81F29E9464}"/>
              </a:ext>
            </a:extLst>
          </p:cNvPr>
          <p:cNvSpPr txBox="1">
            <a:spLocks/>
          </p:cNvSpPr>
          <p:nvPr/>
        </p:nvSpPr>
        <p:spPr>
          <a:xfrm>
            <a:off x="628649" y="1801712"/>
            <a:ext cx="7886700" cy="4347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Improve energy affordability</a:t>
            </a:r>
          </a:p>
          <a:p>
            <a:pPr marL="742950" lvl="1" indent="-285750" algn="l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Noto Sans"/>
                <a:cs typeface="Calibri"/>
              </a:rPr>
              <a:t>Enable income-qualified households facing financial hardship to achieve higher efficiencies</a:t>
            </a:r>
            <a:endParaRPr lang="en-CA">
              <a:solidFill>
                <a:srgbClr val="000000"/>
              </a:solidFill>
              <a:latin typeface="Arial"/>
              <a:ea typeface="Noto Sans"/>
              <a:cs typeface="Calibri"/>
            </a:endParaRPr>
          </a:p>
          <a:p>
            <a:pPr marL="342900" indent="-342900" algn="l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Increase market awareness</a:t>
            </a:r>
          </a:p>
          <a:p>
            <a:pPr marL="742950" lvl="1" indent="-285750" algn="l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Noto Sans"/>
                <a:cs typeface="Calibri"/>
              </a:rPr>
              <a:t>Enrich residents’ knowledge of energy efficiency and fuel switching opportunities</a:t>
            </a:r>
            <a:endParaRPr lang="en-CA">
              <a:solidFill>
                <a:srgbClr val="000000"/>
              </a:solidFill>
              <a:latin typeface="Arial"/>
              <a:ea typeface="Noto Sans"/>
              <a:cs typeface="Calibri"/>
            </a:endParaRPr>
          </a:p>
          <a:p>
            <a:pPr marL="342900" indent="-342900" algn="l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b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Reduce Greenhouse Gas Emissions</a:t>
            </a:r>
          </a:p>
          <a:p>
            <a:pPr marL="742950" lvl="1" indent="-285750" algn="l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Noto Sans"/>
                <a:cs typeface="Calibri"/>
              </a:rPr>
              <a:t>Support achieving GHG emission reductions to address climate change</a:t>
            </a:r>
            <a:endParaRPr lang="en-CA">
              <a:solidFill>
                <a:srgbClr val="000000"/>
              </a:solidFill>
              <a:latin typeface="Arial"/>
              <a:cs typeface="Calibri"/>
            </a:endParaRPr>
          </a:p>
          <a:p>
            <a:pPr marL="285750" indent="-285750" algn="l">
              <a:spcAft>
                <a:spcPts val="1000"/>
              </a:spcAft>
              <a:buSzPct val="125000"/>
              <a:buFont typeface="Arial" panose="020B0604020202020204" pitchFamily="34" charset="0"/>
              <a:buChar char="•"/>
            </a:pPr>
            <a:endParaRPr lang="en-US" sz="1800">
              <a:solidFill>
                <a:srgbClr val="414244"/>
              </a:solidFill>
              <a:latin typeface="Calibri" panose="020F0502020204030204" pitchFamily="34" charset="0"/>
              <a:ea typeface="Noto Sans" panose="020B050204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91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82614-D15D-AD5A-EB05-8E111E6CD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AA7D9572-ABE3-2CF5-CAFB-4D698E93C4FD}"/>
              </a:ext>
            </a:extLst>
          </p:cNvPr>
          <p:cNvSpPr txBox="1">
            <a:spLocks/>
          </p:cNvSpPr>
          <p:nvPr/>
        </p:nvSpPr>
        <p:spPr>
          <a:xfrm>
            <a:off x="431776" y="6434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Energy Saving Program General Eligibility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97E70-A6C7-CB8D-DA0F-75FBAAF48DA0}"/>
              </a:ext>
            </a:extLst>
          </p:cNvPr>
          <p:cNvSpPr txBox="1">
            <a:spLocks/>
          </p:cNvSpPr>
          <p:nvPr/>
        </p:nvSpPr>
        <p:spPr>
          <a:xfrm>
            <a:off x="431775" y="1656988"/>
            <a:ext cx="8411436" cy="47435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Participant must meet the program income thresholds. </a:t>
            </a:r>
          </a:p>
          <a:p>
            <a:pPr marL="742950" lvl="1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b="0" i="0">
                <a:solidFill>
                  <a:srgbClr val="000000"/>
                </a:solidFill>
                <a:effectLst/>
                <a:latin typeface="Arial"/>
                <a:cs typeface="Arial"/>
              </a:rPr>
              <a:t>Level 1 and level 2 must meet th</a:t>
            </a:r>
            <a:r>
              <a:rPr lang="en-US" b="0">
                <a:solidFill>
                  <a:srgbClr val="000000"/>
                </a:solidFill>
                <a:latin typeface="Arial"/>
                <a:cs typeface="Arial"/>
              </a:rPr>
              <a:t>e property value requirement</a:t>
            </a:r>
            <a:r>
              <a:rPr lang="en-US">
                <a:latin typeface="Arial"/>
                <a:cs typeface="Arial"/>
              </a:rPr>
              <a:t> ($772,000)</a:t>
            </a:r>
            <a:endParaRPr lang="en-US" b="0">
              <a:latin typeface="Arial"/>
              <a:cs typeface="Arial"/>
            </a:endParaRP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must be one year old, a year-round primary residence, and have a  residential account with BC Hydro, FortisBC or municipal utility.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heating: electricity.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>
                <a:solidFill>
                  <a:srgbClr val="000000"/>
                </a:solidFill>
                <a:latin typeface="Arial"/>
                <a:cs typeface="Arial"/>
              </a:rPr>
              <a:t>Utility accounts must be in the name of the resident and/or homeowner.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>
                <a:solidFill>
                  <a:schemeClr val="tx1"/>
                </a:solidFill>
                <a:latin typeface="Arial"/>
                <a:cs typeface="Arial"/>
              </a:rPr>
              <a:t>Renters must complete the Landlord Consent Form.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in strata or equity co-op buildings must complete the Strata Corporation or Equity Co-op Consent Form.</a:t>
            </a:r>
            <a:endParaRPr lang="en-US" sz="1800" b="0" i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ts val="3300"/>
              </a:lnSpc>
              <a:defRPr/>
            </a:pPr>
            <a:r>
              <a:rPr lang="en-US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terms and conditions will be available at https://betterhomesbc.ca/rebates/condo-and-apartment-rebates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ts val="3300"/>
              </a:lnSpc>
              <a:defRPr/>
            </a:pPr>
            <a:endParaRPr lang="en-CA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defRPr/>
            </a:pPr>
            <a:endParaRPr lang="en-US" sz="1800" b="0">
              <a:solidFill>
                <a:srgbClr val="97C985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71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E707C-01DF-7935-40F7-32E9588B3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2C85CA2-DF3B-E36E-3DDF-6DD7A81D6B51}"/>
              </a:ext>
            </a:extLst>
          </p:cNvPr>
          <p:cNvSpPr txBox="1">
            <a:spLocks/>
          </p:cNvSpPr>
          <p:nvPr/>
        </p:nvSpPr>
        <p:spPr>
          <a:xfrm>
            <a:off x="431776" y="655440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Energy Saving Program General Eligibility Requirements Cont'd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D729DC-84E6-859F-D2FE-504ACD974289}"/>
              </a:ext>
            </a:extLst>
          </p:cNvPr>
          <p:cNvSpPr txBox="1">
            <a:spLocks/>
          </p:cNvSpPr>
          <p:nvPr/>
        </p:nvSpPr>
        <p:spPr>
          <a:xfrm>
            <a:off x="431775" y="1645838"/>
            <a:ext cx="8411436" cy="49733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CA" sz="1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must be an apartment or suite in a residential building:</a:t>
            </a:r>
          </a:p>
          <a:p>
            <a:pPr marL="742950" lvl="1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CA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Apartment building up to 6 storeys (market rental and strata condos);</a:t>
            </a:r>
          </a:p>
          <a:p>
            <a:pPr marL="742950" lvl="1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CA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Stacked townhome building; or</a:t>
            </a:r>
          </a:p>
          <a:p>
            <a:pPr marL="742950" lvl="1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 residential units that are individually metered and each have their own exterior entrance with six or more units.</a:t>
            </a:r>
            <a:endParaRPr lang="en-US" sz="1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Courier New" panose="02070309020205020404" pitchFamily="49" charset="0"/>
              <a:buChar char="o"/>
            </a:pP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following types of homes are </a:t>
            </a:r>
            <a:r>
              <a:rPr lang="en-US" sz="18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eligible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this offer: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Single-family homes (detached dwelling) and secondary suites in a single-family home (detached dwelling).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Mobile homes.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Duplex, triplex, row home or townhomes.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Long-term care homes.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Multiplex with up to five units. 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endParaRPr lang="en-CA" sz="1800" b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endParaRPr lang="en-CA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defRPr/>
            </a:pPr>
            <a:endParaRPr lang="en-US" sz="1800" b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98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69C7-FB68-3FD4-B65F-7FBB6D606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2F93C83-9568-2A97-6B77-682B4A272B00}"/>
              </a:ext>
            </a:extLst>
          </p:cNvPr>
          <p:cNvSpPr txBox="1">
            <a:spLocks/>
          </p:cNvSpPr>
          <p:nvPr/>
        </p:nvSpPr>
        <p:spPr>
          <a:xfrm>
            <a:off x="395681" y="727629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Energy Savings Program Income Thresholds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E766E2-7141-5FE1-2BE9-F3CE323A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1" y="1711942"/>
            <a:ext cx="8818874" cy="37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97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8D1E-C93D-5DE9-0962-C39F8C09F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5C64F28-B213-58CF-2E95-AF1BDE250D2F}"/>
              </a:ext>
            </a:extLst>
          </p:cNvPr>
          <p:cNvSpPr txBox="1">
            <a:spLocks/>
          </p:cNvSpPr>
          <p:nvPr/>
        </p:nvSpPr>
        <p:spPr>
          <a:xfrm>
            <a:off x="431776" y="781601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Energy Savings Program Registration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6E2542-0957-0D45-12B1-7991075738B4}"/>
              </a:ext>
            </a:extLst>
          </p:cNvPr>
          <p:cNvSpPr txBox="1">
            <a:spLocks/>
          </p:cNvSpPr>
          <p:nvPr/>
        </p:nvSpPr>
        <p:spPr>
          <a:xfrm>
            <a:off x="568377" y="1722746"/>
            <a:ext cx="5716644" cy="26953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2900"/>
              </a:lnSpc>
              <a:buClr>
                <a:srgbClr val="0FA3C8"/>
              </a:buClr>
              <a:defRPr/>
            </a:pPr>
            <a:endParaRPr lang="en-US" sz="1600" b="0">
              <a:solidFill>
                <a:srgbClr val="004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B39DE8-6EFF-D607-D1A1-BF1317BFA74D}"/>
              </a:ext>
            </a:extLst>
          </p:cNvPr>
          <p:cNvSpPr txBox="1">
            <a:spLocks/>
          </p:cNvSpPr>
          <p:nvPr/>
        </p:nvSpPr>
        <p:spPr>
          <a:xfrm>
            <a:off x="434923" y="1716862"/>
            <a:ext cx="8449992" cy="4010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Participant must pre-register using the Energy Savings Program participant portal to determine eligibility. Participants are required to submit: 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  <a:defRPr/>
            </a:pPr>
            <a:r>
              <a:rPr lang="en-CA" sz="18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Income documents from all adults (18yo and older) living in the home.</a:t>
            </a:r>
            <a:endParaRPr lang="en-CA" sz="1800">
              <a:latin typeface="Arial"/>
              <a:ea typeface="Calibri"/>
              <a:cs typeface="Calibri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  <a:defRPr/>
            </a:pPr>
            <a:r>
              <a:rPr lang="en-CA" sz="18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Strata or equity co-op consent form, if applicable (ensures strata or equity co-op agree to installation, outdoor unit placement, total scope of work).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  <a:defRPr/>
            </a:pPr>
            <a:r>
              <a:rPr lang="en-CA" sz="18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Landlord consent form, if applicable (ensures landlord/building owner agree to installation, outdoor unit placement and total scope of work).</a:t>
            </a:r>
          </a:p>
          <a:p>
            <a:pPr marL="342900" indent="-342900" algn="l">
              <a:buFont typeface="Arial,Sans-Serif"/>
              <a:buChar char="•"/>
              <a:defRPr/>
            </a:pPr>
            <a:r>
              <a:rPr lang="en-CA" sz="2000">
                <a:latin typeface="Arial"/>
                <a:ea typeface="Calibri"/>
                <a:cs typeface="Calibri"/>
              </a:rPr>
              <a:t>Approved applicants will receive:</a:t>
            </a:r>
            <a:endParaRPr lang="en-US"/>
          </a:p>
          <a:p>
            <a:pPr marL="800100" lvl="1" indent="-342900" algn="l">
              <a:buFont typeface="Courier New" panose="020B0604020202020204" pitchFamily="34" charset="0"/>
              <a:buChar char="o"/>
              <a:defRPr/>
            </a:pPr>
            <a:r>
              <a:rPr lang="en-CA" sz="1800">
                <a:solidFill>
                  <a:srgbClr val="000000"/>
                </a:solidFill>
                <a:latin typeface="Arial"/>
                <a:cs typeface="Calibri"/>
              </a:rPr>
              <a:t>Opportunities report – identifies all eligible upgrades the participant is approved for.</a:t>
            </a:r>
            <a:endParaRPr lang="en-US" sz="1800">
              <a:solidFill>
                <a:srgbClr val="000000"/>
              </a:solidFill>
              <a:latin typeface="Arial"/>
              <a:cs typeface="Calibri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  <a:defRPr/>
            </a:pPr>
            <a:r>
              <a:rPr lang="en-CA" sz="1800">
                <a:solidFill>
                  <a:srgbClr val="000000"/>
                </a:solidFill>
                <a:latin typeface="Arial"/>
                <a:cs typeface="Calibri"/>
              </a:rPr>
              <a:t>Eligibility code – identifies their eligibility, income level and is used by the contractor to know how to quote (Level 1 or 2).</a:t>
            </a:r>
            <a:endParaRPr lang="en-US" sz="1800">
              <a:solidFill>
                <a:srgbClr val="000000"/>
              </a:solidFill>
              <a:latin typeface="Arial"/>
              <a:cs typeface="Calibri"/>
            </a:endParaRPr>
          </a:p>
          <a:p>
            <a:pPr algn="l">
              <a:defRPr/>
            </a:pPr>
            <a:endParaRPr lang="en-CA" sz="1800">
              <a:latin typeface="Arial"/>
              <a:ea typeface="Calibri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B45D40-F8B3-995B-186A-9B0306840EBC}"/>
              </a:ext>
            </a:extLst>
          </p:cNvPr>
          <p:cNvSpPr txBox="1"/>
          <p:nvPr/>
        </p:nvSpPr>
        <p:spPr>
          <a:xfrm>
            <a:off x="591519" y="5563892"/>
            <a:ext cx="8141775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2000" b="1">
                <a:latin typeface="Arial"/>
                <a:cs typeface="Segoe UI"/>
              </a:rPr>
              <a:t>New eligibility codes</a:t>
            </a:r>
            <a:r>
              <a:rPr lang="en-US" sz="2000">
                <a:latin typeface="Arial"/>
                <a:cs typeface="Segoe UI"/>
              </a:rPr>
              <a:t>​​</a:t>
            </a:r>
          </a:p>
          <a:p>
            <a:pPr marL="342900" indent="-342900">
              <a:buFont typeface="Arial,Sans-Serif"/>
              <a:buChar char="•"/>
            </a:pPr>
            <a:r>
              <a:rPr lang="en-CA" sz="1600">
                <a:latin typeface="Arial"/>
                <a:cs typeface="Arial"/>
              </a:rPr>
              <a:t>ESPCA1-electric******** = </a:t>
            </a:r>
            <a:r>
              <a:rPr lang="en-US" sz="1600">
                <a:latin typeface="Arial"/>
                <a:cs typeface="Arial"/>
              </a:rPr>
              <a:t>ESP Condo &amp; Apartment Level 1</a:t>
            </a:r>
            <a:r>
              <a:rPr lang="en-CA" sz="1600">
                <a:latin typeface="Arial"/>
                <a:cs typeface="Arial"/>
              </a:rPr>
              <a:t>​</a:t>
            </a:r>
            <a:r>
              <a:rPr lang="en-US" sz="1600">
                <a:latin typeface="Arial"/>
                <a:cs typeface="Arial"/>
              </a:rPr>
              <a:t>​</a:t>
            </a:r>
          </a:p>
          <a:p>
            <a:pPr marL="342900" indent="-342900">
              <a:buFont typeface="Arial,Sans-Serif"/>
              <a:buChar char="•"/>
            </a:pPr>
            <a:r>
              <a:rPr lang="en-CA" sz="1600">
                <a:latin typeface="Arial"/>
                <a:cs typeface="Arial"/>
              </a:rPr>
              <a:t>ESPCA2-electric******** = </a:t>
            </a:r>
            <a:r>
              <a:rPr lang="en-US" sz="1600">
                <a:latin typeface="Arial"/>
                <a:cs typeface="Arial"/>
              </a:rPr>
              <a:t>ESP Condo &amp; Apartment Level 2</a:t>
            </a:r>
            <a:r>
              <a:rPr lang="en-CA" sz="1600">
                <a:latin typeface="Arial"/>
                <a:cs typeface="Arial"/>
              </a:rPr>
              <a:t>​</a:t>
            </a:r>
          </a:p>
          <a:p>
            <a:r>
              <a:rPr lang="en-CA" sz="2200">
                <a:cs typeface="Segoe UI"/>
              </a:rPr>
              <a:t>​</a:t>
            </a:r>
            <a:endParaRPr lang="en-CA" sz="2200"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1764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E237-D6ED-4D49-AD50-4B7123AA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Montserrat Bold" pitchFamily="2" charset="0"/>
              </a:rPr>
              <a:t>About the HPCN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6874A-65CC-476F-9BBA-53CA2ED7034C}"/>
              </a:ext>
            </a:extLst>
          </p:cNvPr>
          <p:cNvSpPr txBox="1"/>
          <p:nvPr/>
        </p:nvSpPr>
        <p:spPr>
          <a:xfrm>
            <a:off x="2450238" y="5172857"/>
            <a:ext cx="35222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CleanBC Better Homes Income Qualified Program (coming soon)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FCC555-7EBF-49D3-A03E-33842A3F0694}"/>
              </a:ext>
            </a:extLst>
          </p:cNvPr>
          <p:cNvSpPr/>
          <p:nvPr/>
        </p:nvSpPr>
        <p:spPr>
          <a:xfrm>
            <a:off x="3673366" y="1842595"/>
            <a:ext cx="4461641" cy="3674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4F75B0-B060-4484-911B-D8494E2F8F4E}"/>
              </a:ext>
            </a:extLst>
          </p:cNvPr>
          <p:cNvSpPr/>
          <p:nvPr/>
        </p:nvSpPr>
        <p:spPr>
          <a:xfrm>
            <a:off x="3995184" y="2348466"/>
            <a:ext cx="576816" cy="1562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8" name="Content Placeholder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37A0DD1-ED02-4865-AF21-98A4EBF0D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64" y="1762153"/>
            <a:ext cx="6633473" cy="37313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7692C9-E8EE-53CE-ED91-FB265C200EFC}"/>
              </a:ext>
            </a:extLst>
          </p:cNvPr>
          <p:cNvSpPr/>
          <p:nvPr/>
        </p:nvSpPr>
        <p:spPr>
          <a:xfrm>
            <a:off x="2570146" y="1924050"/>
            <a:ext cx="748787" cy="7196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ue circular stamp with a house and text&#10;&#10;AI-generated content may be incorrect.">
            <a:extLst>
              <a:ext uri="{FF2B5EF4-FFF2-40B4-BE49-F238E27FC236}">
                <a16:creationId xmlns:a16="http://schemas.microsoft.com/office/drawing/2014/main" id="{4B69AFB3-11E5-4F7A-14E3-135E52670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46" y="1877544"/>
            <a:ext cx="719668" cy="7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72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7D288-CE7B-67AD-14D9-7E71D12CC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A4BF477-7DB5-3E67-E8F0-1E4D1D2969F5}"/>
              </a:ext>
            </a:extLst>
          </p:cNvPr>
          <p:cNvSpPr txBox="1">
            <a:spLocks/>
          </p:cNvSpPr>
          <p:nvPr/>
        </p:nvSpPr>
        <p:spPr>
          <a:xfrm>
            <a:off x="431776" y="691534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err="1">
                <a:solidFill>
                  <a:srgbClr val="005C97"/>
                </a:solidFill>
                <a:cs typeface="Calibri"/>
              </a:rPr>
              <a:t>CleanBC</a:t>
            </a:r>
            <a:r>
              <a:rPr lang="en-US" b="0">
                <a:solidFill>
                  <a:srgbClr val="005C97"/>
                </a:solidFill>
                <a:cs typeface="Calibri"/>
              </a:rPr>
              <a:t> Energy Savings Program Contractor Process</a:t>
            </a:r>
            <a:endParaRPr lang="en-US" b="0">
              <a:solidFill>
                <a:srgbClr val="005C97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F5046-2FFA-53BF-DAE8-F13C3D080CCA}"/>
              </a:ext>
            </a:extLst>
          </p:cNvPr>
          <p:cNvSpPr txBox="1">
            <a:spLocks/>
          </p:cNvSpPr>
          <p:nvPr/>
        </p:nvSpPr>
        <p:spPr>
          <a:xfrm>
            <a:off x="568377" y="1722746"/>
            <a:ext cx="5716644" cy="26953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2900"/>
              </a:lnSpc>
              <a:buClr>
                <a:srgbClr val="0FA3C8"/>
              </a:buClr>
              <a:defRPr/>
            </a:pPr>
            <a:endParaRPr lang="en-US" sz="1600" b="0">
              <a:solidFill>
                <a:srgbClr val="004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9E08CC-CD4C-E613-8D9C-4409F099B8B8}"/>
              </a:ext>
            </a:extLst>
          </p:cNvPr>
          <p:cNvSpPr txBox="1">
            <a:spLocks/>
          </p:cNvSpPr>
          <p:nvPr/>
        </p:nvSpPr>
        <p:spPr>
          <a:xfrm>
            <a:off x="434923" y="1776476"/>
            <a:ext cx="8462907" cy="3300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har char="•"/>
              <a:defRPr/>
            </a:pPr>
            <a:r>
              <a:rPr lang="en-CA" sz="2000" dirty="0">
                <a:latin typeface="Arial"/>
                <a:ea typeface="Calibri"/>
                <a:cs typeface="Arial"/>
              </a:rPr>
              <a:t>Once an applicant has their eligibility code and opportunity report, ESP registered contractors can supply the participant with a quote.</a:t>
            </a:r>
          </a:p>
          <a:p>
            <a:pPr marL="342900" indent="-342900" algn="l">
              <a:buChar char="•"/>
              <a:defRPr/>
            </a:pPr>
            <a:r>
              <a:rPr lang="en-CA" sz="2000" dirty="0">
                <a:latin typeface="Arial"/>
                <a:ea typeface="Calibri"/>
                <a:cs typeface="Arial"/>
              </a:rPr>
              <a:t>They have the opportunity to seek additional quotes and choose their contractor.</a:t>
            </a:r>
          </a:p>
          <a:p>
            <a:pPr marL="342900" indent="-342900" algn="l">
              <a:buChar char="•"/>
              <a:defRPr/>
            </a:pPr>
            <a:r>
              <a:rPr lang="en-CA" sz="2000" dirty="0">
                <a:latin typeface="Arial"/>
                <a:ea typeface="Calibri"/>
                <a:cs typeface="Arial"/>
              </a:rPr>
              <a:t>The contractor may need to supply additional details to ensure the installation meets the strata, landlord or building manager requirements.</a:t>
            </a:r>
          </a:p>
          <a:p>
            <a:pPr marL="342900" indent="-342900" algn="l">
              <a:buChar char="•"/>
              <a:defRPr/>
            </a:pPr>
            <a:r>
              <a:rPr lang="en-CA" sz="2000" dirty="0">
                <a:latin typeface="Arial"/>
                <a:ea typeface="Calibri"/>
                <a:cs typeface="Arial"/>
              </a:rPr>
              <a:t>The installation can then be completed.</a:t>
            </a:r>
          </a:p>
          <a:p>
            <a:pPr marL="342900" indent="-342900" algn="l">
              <a:buChar char="•"/>
              <a:defRPr/>
            </a:pPr>
            <a:r>
              <a:rPr lang="en-CA" sz="2000" dirty="0">
                <a:latin typeface="Arial"/>
                <a:ea typeface="Calibri"/>
                <a:cs typeface="Arial"/>
              </a:rPr>
              <a:t>Contractor submits their application using the contractor portal</a:t>
            </a:r>
            <a:endParaRPr lang="en-CA" dirty="0">
              <a:latin typeface="Arial"/>
              <a:cs typeface="Arial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  <a:defRPr/>
            </a:pPr>
            <a:r>
              <a:rPr lang="en-CA" sz="1800" dirty="0">
                <a:latin typeface="Arial"/>
                <a:ea typeface="Calibri"/>
                <a:cs typeface="Arial"/>
              </a:rPr>
              <a:t>If invoice and application includes all necessary details, rebate applications will be processed within two weeks.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CA" sz="1800" dirty="0">
                <a:latin typeface="Arial"/>
                <a:ea typeface="Calibri"/>
                <a:cs typeface="Arial"/>
              </a:rPr>
              <a:t>Site verification may happen prior to rebate payment</a:t>
            </a:r>
          </a:p>
          <a:p>
            <a:pPr algn="l"/>
            <a:endParaRPr lang="en-CA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790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7EB07-6A20-E5D8-65A2-C1CEC491E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23334E8-E918-2A81-67EA-52C931E9A82E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Energy Savings Program Heat Pump Rebate 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7A74BB-9634-1AC4-3E16-2DE9B1314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4563"/>
              </p:ext>
            </p:extLst>
          </p:nvPr>
        </p:nvGraphicFramePr>
        <p:xfrm>
          <a:off x="607017" y="2415152"/>
          <a:ext cx="7931307" cy="177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143">
                  <a:extLst>
                    <a:ext uri="{9D8B030D-6E8A-4147-A177-3AD203B41FA5}">
                      <a16:colId xmlns:a16="http://schemas.microsoft.com/office/drawing/2014/main" val="1144435947"/>
                    </a:ext>
                  </a:extLst>
                </a:gridCol>
                <a:gridCol w="2176082">
                  <a:extLst>
                    <a:ext uri="{9D8B030D-6E8A-4147-A177-3AD203B41FA5}">
                      <a16:colId xmlns:a16="http://schemas.microsoft.com/office/drawing/2014/main" val="2034838844"/>
                    </a:ext>
                  </a:extLst>
                </a:gridCol>
                <a:gridCol w="2176082">
                  <a:extLst>
                    <a:ext uri="{9D8B030D-6E8A-4147-A177-3AD203B41FA5}">
                      <a16:colId xmlns:a16="http://schemas.microsoft.com/office/drawing/2014/main" val="1161868439"/>
                    </a:ext>
                  </a:extLst>
                </a:gridCol>
              </a:tblGrid>
              <a:tr h="442965">
                <a:tc rowSpan="2">
                  <a:txBody>
                    <a:bodyPr/>
                    <a:lstStyle/>
                    <a:p>
                      <a:r>
                        <a:rPr lang="en-US" sz="1800">
                          <a:latin typeface="Arial"/>
                          <a:cs typeface="Arial"/>
                        </a:rPr>
                        <a:t>Upgrade Type</a:t>
                      </a:r>
                      <a:endParaRPr lang="en-CA" sz="180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5C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/>
                          <a:cs typeface="Arial"/>
                        </a:rPr>
                        <a:t>Rebate Amount</a:t>
                      </a:r>
                      <a:endParaRPr lang="en-CA" sz="180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5C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03018"/>
                  </a:ext>
                </a:extLst>
              </a:tr>
              <a:tr h="442965">
                <a:tc vMerge="1">
                  <a:txBody>
                    <a:bodyPr/>
                    <a:lstStyle/>
                    <a:p>
                      <a:endParaRPr lang="en-CA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Income level 1</a:t>
                      </a:r>
                    </a:p>
                  </a:txBody>
                  <a:tcPr>
                    <a:solidFill>
                      <a:srgbClr val="005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Income level 2</a:t>
                      </a:r>
                    </a:p>
                  </a:txBody>
                  <a:tcPr>
                    <a:solidFill>
                      <a:srgbClr val="00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48765"/>
                  </a:ext>
                </a:extLst>
              </a:tr>
              <a:tr h="4429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Ductless mini-split heat pump</a:t>
                      </a:r>
                    </a:p>
                  </a:txBody>
                  <a:tcPr>
                    <a:solidFill>
                      <a:srgbClr val="F1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$5,000</a:t>
                      </a:r>
                    </a:p>
                  </a:txBody>
                  <a:tcPr anchor="ctr">
                    <a:solidFill>
                      <a:srgbClr val="F1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$4,000</a:t>
                      </a:r>
                    </a:p>
                  </a:txBody>
                  <a:tcPr anchor="ctr">
                    <a:solidFill>
                      <a:srgbClr val="F1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79259"/>
                  </a:ext>
                </a:extLst>
              </a:tr>
              <a:tr h="4429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Ductless multi-split heat pump</a:t>
                      </a:r>
                    </a:p>
                  </a:txBody>
                  <a:tcPr>
                    <a:solidFill>
                      <a:srgbClr val="F1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/>
                          <a:cs typeface="Arial"/>
                        </a:rPr>
                        <a:t>$5,000</a:t>
                      </a:r>
                      <a:endParaRPr lang="en-CA" sz="180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F1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/>
                          <a:cs typeface="Arial"/>
                        </a:rPr>
                        <a:t>$4,000</a:t>
                      </a:r>
                      <a:endParaRPr lang="en-CA" sz="180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F1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17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31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3F75C-F108-141F-B189-5D562DD6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0223C87-3A92-26F5-3F1C-DB6D5D899113}"/>
              </a:ext>
            </a:extLst>
          </p:cNvPr>
          <p:cNvSpPr txBox="1">
            <a:spLocks/>
          </p:cNvSpPr>
          <p:nvPr/>
        </p:nvSpPr>
        <p:spPr>
          <a:xfrm>
            <a:off x="431776" y="619345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Energy Savings Program H</a:t>
            </a:r>
            <a:r>
              <a:rPr lang="en-US" b="0" u="sng">
                <a:solidFill>
                  <a:srgbClr val="005C97"/>
                </a:solidFill>
                <a:cs typeface="Calibri"/>
              </a:rPr>
              <a:t>eat Pump</a:t>
            </a:r>
            <a:r>
              <a:rPr lang="en-US" b="0">
                <a:solidFill>
                  <a:srgbClr val="005C97"/>
                </a:solidFill>
                <a:cs typeface="Calibri"/>
              </a:rPr>
              <a:t> Eligibility Requirements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8B40EF1-44E6-E31D-1593-E84F767E2A91}"/>
              </a:ext>
            </a:extLst>
          </p:cNvPr>
          <p:cNvSpPr txBox="1">
            <a:spLocks/>
          </p:cNvSpPr>
          <p:nvPr/>
        </p:nvSpPr>
        <p:spPr>
          <a:xfrm>
            <a:off x="431776" y="1663132"/>
            <a:ext cx="8411436" cy="41153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The 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home must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be primarily heated by electricity before the upgrade (e.g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electric baseboards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).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The new heat pump must be the prim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ary heating system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 (a primary heating system must have the capacity to heat a minimum of 50% of the home for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the 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entire heating season to 21°C).</a:t>
            </a:r>
            <a:endParaRPr lang="en-US" sz="1800" b="0" i="0" dirty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The existing electric heating system must be disconnected but can be retained for back-up heating and </a:t>
            </a:r>
            <a:r>
              <a:rPr lang="en-US" dirty="0">
                <a:latin typeface="Arial"/>
                <a:ea typeface="Noto Sans"/>
                <a:cs typeface="Noto Sans"/>
              </a:rPr>
              <a:t>to ensure there is sufficient electrical capacity for the new heat pump.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/>
                <a:ea typeface="Noto Sans"/>
                <a:cs typeface="Noto Sans"/>
              </a:rPr>
              <a:t>Supplemental heating in bedrooms and bathrooms may be retained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The heat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pump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must serve a main living 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rea of the unit </a:t>
            </a:r>
            <a:r>
              <a:rPr lang="en-CA" sz="1800" b="0" dirty="0">
                <a:solidFill>
                  <a:schemeClr val="tx1"/>
                </a:solidFill>
                <a:latin typeface="Arial"/>
                <a:ea typeface="Noto Sans"/>
                <a:cs typeface="Noto Sans"/>
              </a:rPr>
              <a:t>(e.g. family room, living room or open-concept kitchen-living room)</a:t>
            </a:r>
            <a:r>
              <a:rPr lang="en-US" sz="18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1800" b="0" i="0" dirty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8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07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2F485-D989-5090-8446-205E779AD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1BC5987-64F8-9337-12AF-2354A5C96BAA}"/>
              </a:ext>
            </a:extLst>
          </p:cNvPr>
          <p:cNvSpPr txBox="1">
            <a:spLocks/>
          </p:cNvSpPr>
          <p:nvPr/>
        </p:nvSpPr>
        <p:spPr>
          <a:xfrm>
            <a:off x="431776" y="1391911"/>
            <a:ext cx="8411436" cy="43456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l" rtl="0" fontAlgn="base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The new heat pump must: 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Be </a:t>
            </a: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listed as a qualifying system on the </a:t>
            </a:r>
            <a:r>
              <a:rPr lang="en-US" sz="2000" b="0" dirty="0">
                <a:solidFill>
                  <a:srgbClr val="005C97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Qualified Heat Pump Product List</a:t>
            </a:r>
            <a:endParaRPr lang="en-US" sz="2000" b="0" i="0" dirty="0">
              <a:solidFill>
                <a:srgbClr val="005C97"/>
              </a:solidFill>
              <a:effectLst/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Have an AHRI certified reference number that references all components of the heat pump</a:t>
            </a: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Meet the product performance ratings: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HSPF (Region IV) ≥10, SEER ≥16 or,  </a:t>
            </a:r>
          </a:p>
          <a:p>
            <a:pPr marL="742950" lvl="1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HSPF2 (Region IV) ≥ 8.5, SEER2 ≥ 15.2 </a:t>
            </a:r>
          </a:p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rial"/>
              </a:rPr>
              <a:t>Have variable speed capacity</a:t>
            </a:r>
          </a:p>
          <a:p>
            <a:pPr>
              <a:lnSpc>
                <a:spcPct val="150000"/>
              </a:lnSpc>
            </a:pPr>
            <a:endParaRPr lang="en-US" sz="1800" b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0084146-9E74-F665-C3AF-6A89E10E5280}"/>
              </a:ext>
            </a:extLst>
          </p:cNvPr>
          <p:cNvSpPr txBox="1">
            <a:spLocks/>
          </p:cNvSpPr>
          <p:nvPr/>
        </p:nvSpPr>
        <p:spPr>
          <a:xfrm>
            <a:off x="431776" y="580259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err="1">
                <a:solidFill>
                  <a:srgbClr val="005C97"/>
                </a:solidFill>
                <a:cs typeface="Calibri"/>
              </a:rPr>
              <a:t>CleanBC</a:t>
            </a:r>
            <a:r>
              <a:rPr lang="en-US" b="0" u="sng">
                <a:solidFill>
                  <a:srgbClr val="005C97"/>
                </a:solidFill>
                <a:cs typeface="Calibri"/>
              </a:rPr>
              <a:t> Heat Pump</a:t>
            </a:r>
            <a:r>
              <a:rPr lang="en-US" b="0">
                <a:solidFill>
                  <a:srgbClr val="005C97"/>
                </a:solidFill>
                <a:cs typeface="Calibri"/>
              </a:rPr>
              <a:t> Eligibility Requirements Cont'd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6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DC23F-B08B-D523-995E-299324E8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CF05025-63BB-DB4A-321D-8C0DF37BEF5C}"/>
              </a:ext>
            </a:extLst>
          </p:cNvPr>
          <p:cNvSpPr txBox="1">
            <a:spLocks/>
          </p:cNvSpPr>
          <p:nvPr/>
        </p:nvSpPr>
        <p:spPr>
          <a:xfrm>
            <a:off x="431776" y="56822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err="1">
                <a:solidFill>
                  <a:srgbClr val="005C97"/>
                </a:solidFill>
                <a:cs typeface="Calibri"/>
              </a:rPr>
              <a:t>CleanBC</a:t>
            </a:r>
            <a:r>
              <a:rPr lang="en-US" b="0" u="sng">
                <a:solidFill>
                  <a:srgbClr val="005C97"/>
                </a:solidFill>
                <a:cs typeface="Calibri"/>
              </a:rPr>
              <a:t> Heat Pump</a:t>
            </a:r>
            <a:r>
              <a:rPr lang="en-US" b="0">
                <a:solidFill>
                  <a:srgbClr val="005C97"/>
                </a:solidFill>
                <a:cs typeface="Calibri"/>
              </a:rPr>
              <a:t> Eligibility Requirements Cont'd</a:t>
            </a:r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1CD13A5-99A1-E3D1-8EC0-EFDDF209EB4F}"/>
              </a:ext>
            </a:extLst>
          </p:cNvPr>
          <p:cNvSpPr txBox="1">
            <a:spLocks/>
          </p:cNvSpPr>
          <p:nvPr/>
        </p:nvSpPr>
        <p:spPr>
          <a:xfrm>
            <a:off x="431776" y="1880877"/>
            <a:ext cx="8411436" cy="3899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>
                <a:solidFill>
                  <a:schemeClr val="tx1"/>
                </a:solidFill>
                <a:latin typeface="Arial"/>
                <a:cs typeface="Arial"/>
              </a:rPr>
              <a:t>At the outside winter design temperature, required heating facilities shall be capable of maintaining an indoor air temperature of not less than 22°C in all living spaces, 18°C in unfinished basements, common service rooms, ancillary spaces and exits in houses with a secondary suite, and 15°C in heated crawl spaces.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800" b="0">
              <a:solidFill>
                <a:srgbClr val="313132"/>
              </a:solidFill>
              <a:latin typeface="Arial"/>
              <a:cs typeface="Arial"/>
            </a:endParaRP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CA" sz="1800" b="1">
              <a:solidFill>
                <a:srgbClr val="18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b="0" i="0">
              <a:solidFill>
                <a:srgbClr val="97C98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22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0090B-5B65-CFB5-416F-880A14553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19773B5-FA93-8305-E2A1-970259E924CB}"/>
              </a:ext>
            </a:extLst>
          </p:cNvPr>
          <p:cNvSpPr txBox="1">
            <a:spLocks/>
          </p:cNvSpPr>
          <p:nvPr/>
        </p:nvSpPr>
        <p:spPr>
          <a:xfrm>
            <a:off x="431776" y="583250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Energy Savings Program Heat Pump Water Heater Rebate Overview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0A79D62-138B-E447-2683-942B02C2A62E}"/>
              </a:ext>
            </a:extLst>
          </p:cNvPr>
          <p:cNvSpPr txBox="1">
            <a:spLocks/>
          </p:cNvSpPr>
          <p:nvPr/>
        </p:nvSpPr>
        <p:spPr>
          <a:xfrm>
            <a:off x="431776" y="1663132"/>
            <a:ext cx="8411436" cy="3447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The existing water heater being replaced must be electric and the primary water heater for the unit. 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>
                <a:solidFill>
                  <a:schemeClr val="tx1"/>
                </a:solidFill>
                <a:latin typeface="Arial"/>
                <a:cs typeface="Arial"/>
              </a:rPr>
              <a:t>Emergency replacement of broken electric heat pump water heater or existing electric heat pump water heater is not eligible. 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0" i="0">
                <a:solidFill>
                  <a:schemeClr val="tx1"/>
                </a:solidFill>
                <a:effectLst/>
                <a:latin typeface="Arial"/>
                <a:cs typeface="Arial"/>
              </a:rPr>
              <a:t>The new heat pump water heater must: </a:t>
            </a:r>
            <a:endParaRPr lang="en-US" sz="1800" b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>
                <a:effectLst/>
                <a:latin typeface="Arial"/>
                <a:ea typeface="+mn-lt"/>
                <a:cs typeface="+mn-lt"/>
              </a:rPr>
              <a:t>Be </a:t>
            </a:r>
            <a:r>
              <a:rPr lang="en-US" b="0">
                <a:latin typeface="Arial"/>
                <a:ea typeface="+mn-lt"/>
                <a:cs typeface="+mn-lt"/>
              </a:rPr>
              <a:t>listed </a:t>
            </a:r>
            <a:r>
              <a:rPr lang="en-US" b="0" i="0">
                <a:effectLst/>
                <a:latin typeface="Arial"/>
                <a:ea typeface="+mn-lt"/>
                <a:cs typeface="+mn-lt"/>
              </a:rPr>
              <a:t>as </a:t>
            </a:r>
            <a:r>
              <a:rPr lang="en-US" b="0">
                <a:latin typeface="Arial"/>
                <a:ea typeface="+mn-lt"/>
                <a:cs typeface="+mn-lt"/>
              </a:rPr>
              <a:t>Tier 2, 3 or 4 on NEEA’s</a:t>
            </a:r>
            <a:r>
              <a:rPr lang="en-US" b="0">
                <a:solidFill>
                  <a:srgbClr val="313132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b="0" u="sng">
                <a:solidFill>
                  <a:srgbClr val="255A90"/>
                </a:solidFill>
                <a:latin typeface="Arial"/>
                <a:ea typeface="+mn-lt"/>
                <a:cs typeface="+mn-lt"/>
                <a:hlinkClick r:id="rId3"/>
              </a:rPr>
              <a:t>Advanced Water Heater Specification Qualified Products List for Heat Pump Water Heaters</a:t>
            </a:r>
            <a:r>
              <a:rPr lang="en-US" b="0" i="0" u="sng">
                <a:solidFill>
                  <a:srgbClr val="255A90"/>
                </a:solidFill>
                <a:effectLst/>
                <a:latin typeface="Arial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>
              <a:latin typeface="Arial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128962-C56B-0E7C-9B94-1CBE2BEA8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69336"/>
              </p:ext>
            </p:extLst>
          </p:nvPr>
        </p:nvGraphicFramePr>
        <p:xfrm>
          <a:off x="384625" y="4790381"/>
          <a:ext cx="8317503" cy="12545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2501">
                  <a:extLst>
                    <a:ext uri="{9D8B030D-6E8A-4147-A177-3AD203B41FA5}">
                      <a16:colId xmlns:a16="http://schemas.microsoft.com/office/drawing/2014/main" val="4086570615"/>
                    </a:ext>
                  </a:extLst>
                </a:gridCol>
                <a:gridCol w="2772501">
                  <a:extLst>
                    <a:ext uri="{9D8B030D-6E8A-4147-A177-3AD203B41FA5}">
                      <a16:colId xmlns:a16="http://schemas.microsoft.com/office/drawing/2014/main" val="243685732"/>
                    </a:ext>
                  </a:extLst>
                </a:gridCol>
                <a:gridCol w="2772501">
                  <a:extLst>
                    <a:ext uri="{9D8B030D-6E8A-4147-A177-3AD203B41FA5}">
                      <a16:colId xmlns:a16="http://schemas.microsoft.com/office/drawing/2014/main" val="1390421805"/>
                    </a:ext>
                  </a:extLst>
                </a:gridCol>
              </a:tblGrid>
              <a:tr h="375780">
                <a:tc rowSpan="2">
                  <a:txBody>
                    <a:bodyPr/>
                    <a:lstStyle/>
                    <a:p>
                      <a:pPr algn="l" rtl="0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Upgrade Type</a:t>
                      </a:r>
                    </a:p>
                  </a:txBody>
                  <a:tcPr marL="83439" marR="83439" marT="41720" marB="41720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Rebate Amount</a:t>
                      </a:r>
                    </a:p>
                  </a:txBody>
                  <a:tcPr marL="83439" marR="83439" marT="41720" marB="41720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79416"/>
                  </a:ext>
                </a:extLst>
              </a:tr>
              <a:tr h="363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725"/>
                        </a:lnSpc>
                        <a:buNone/>
                      </a:pPr>
                      <a:r>
                        <a:rPr lang="en-CA" sz="1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Income level 1</a:t>
                      </a:r>
                      <a:endParaRPr lang="en-CA" sz="18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439" marR="83439" marT="41720" marB="41720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725"/>
                        </a:lnSpc>
                        <a:buNone/>
                      </a:pPr>
                      <a:r>
                        <a:rPr lang="en-CA" sz="18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Income level 2</a:t>
                      </a:r>
                      <a:endParaRPr lang="en-CA" sz="18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439" marR="83439" marT="41720" marB="41720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06201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Heat pump hot water heater</a:t>
                      </a:r>
                    </a:p>
                  </a:txBody>
                  <a:tcPr marL="83439" marR="83439" marT="41720" marB="41720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7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$3,500</a:t>
                      </a:r>
                    </a:p>
                  </a:txBody>
                  <a:tcPr marL="83439" marR="83439" marT="41720" marB="41720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725"/>
                        </a:lnSpc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$2,800</a:t>
                      </a:r>
                    </a:p>
                  </a:txBody>
                  <a:tcPr marL="83439" marR="83439" marT="41720" marB="41720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19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93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40311-14BF-A3C8-3E3F-26C7E425E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47922E60-ADD8-D2DE-7317-89E1C5F858C8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540774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cs typeface="Calibri"/>
              </a:rPr>
              <a:t>Heat Pump and Heat Pump Hot Water Heater Contractor Requirements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F4F2956-6280-0D13-DCE1-5016B9FBEFFE}"/>
              </a:ext>
            </a:extLst>
          </p:cNvPr>
          <p:cNvSpPr txBox="1">
            <a:spLocks/>
          </p:cNvSpPr>
          <p:nvPr/>
        </p:nvSpPr>
        <p:spPr>
          <a:xfrm>
            <a:off x="431776" y="2060174"/>
            <a:ext cx="8411436" cy="31882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>
                <a:solidFill>
                  <a:schemeClr val="tx1"/>
                </a:solidFill>
                <a:latin typeface="Arial"/>
                <a:cs typeface="Arial"/>
              </a:rPr>
              <a:t>Heat pumps and heat pump hot water heaters must be installed by a </a:t>
            </a:r>
            <a:r>
              <a:rPr lang="en-US" sz="2000" b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program registered contractor</a:t>
            </a:r>
            <a:r>
              <a:rPr lang="en-US" sz="2000" b="0">
                <a:solidFill>
                  <a:srgbClr val="313132"/>
                </a:solidFill>
                <a:latin typeface="Arial"/>
                <a:cs typeface="Arial"/>
              </a:rPr>
              <a:t> </a:t>
            </a:r>
            <a:r>
              <a:rPr lang="en-US" sz="2000" b="0">
                <a:solidFill>
                  <a:schemeClr val="tx1"/>
                </a:solidFill>
                <a:latin typeface="Arial"/>
                <a:cs typeface="Arial"/>
              </a:rPr>
              <a:t>who is approved to install home upgrades for the </a:t>
            </a:r>
            <a:r>
              <a:rPr lang="en-US" sz="2000" b="0" err="1">
                <a:solidFill>
                  <a:schemeClr val="tx1"/>
                </a:solidFill>
                <a:latin typeface="Arial"/>
                <a:cs typeface="Arial"/>
              </a:rPr>
              <a:t>CleanBC</a:t>
            </a:r>
            <a:r>
              <a:rPr lang="en-US" sz="2000" b="0">
                <a:solidFill>
                  <a:schemeClr val="tx1"/>
                </a:solidFill>
                <a:latin typeface="Arial"/>
                <a:cs typeface="Arial"/>
              </a:rPr>
              <a:t> Energy Savings Program, and for the trade applicable to the upgrade being installed (e.g. Heat pumps must be installed by a licensed residential heating and cooling contractor).</a:t>
            </a:r>
            <a:r>
              <a:rPr lang="en-US" sz="1800" b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8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2857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CA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US" sz="1800" b="0">
              <a:solidFill>
                <a:srgbClr val="97C9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2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0E762-1AAF-6A43-3F1E-0B9C4F9B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3944D05-D362-98C8-93F1-CE8FBD7F182E}"/>
              </a:ext>
            </a:extLst>
          </p:cNvPr>
          <p:cNvSpPr txBox="1">
            <a:spLocks/>
          </p:cNvSpPr>
          <p:nvPr/>
        </p:nvSpPr>
        <p:spPr>
          <a:xfrm>
            <a:off x="431776" y="679503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err="1">
                <a:solidFill>
                  <a:srgbClr val="005C97"/>
                </a:solidFill>
                <a:cs typeface="Calibri"/>
              </a:rPr>
              <a:t>CleanBC</a:t>
            </a:r>
            <a:r>
              <a:rPr lang="en-US" b="0">
                <a:solidFill>
                  <a:srgbClr val="005C97"/>
                </a:solidFill>
                <a:cs typeface="Calibri"/>
              </a:rPr>
              <a:t> Energy Savings Program </a:t>
            </a:r>
          </a:p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Registered Contractors </a:t>
            </a:r>
            <a:endParaRPr lang="en-US" b="0">
              <a:solidFill>
                <a:srgbClr val="005C97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71C-01D3-2A64-119E-CE20BDF11EE8}"/>
              </a:ext>
            </a:extLst>
          </p:cNvPr>
          <p:cNvSpPr txBox="1">
            <a:spLocks/>
          </p:cNvSpPr>
          <p:nvPr/>
        </p:nvSpPr>
        <p:spPr>
          <a:xfrm>
            <a:off x="422784" y="1698181"/>
            <a:ext cx="8533851" cy="2267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Participants must use an Energy Savings Program registered contractor for the Condo and Apartment Rebate Program.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HPCN registered contractors will have an opportunity to opt-in to the program and agree to terms and conditions. </a:t>
            </a:r>
            <a:endParaRPr lang="en-US" sz="1800">
              <a:solidFill>
                <a:srgbClr val="000000"/>
              </a:solidFill>
              <a:latin typeface="Arial"/>
              <a:ea typeface="Calibri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Find a Contractor search tool: </a:t>
            </a:r>
            <a:r>
              <a:rPr lang="en-US" sz="1800">
                <a:solidFill>
                  <a:srgbClr val="000000"/>
                </a:solidFill>
                <a:latin typeface="Arial"/>
                <a:ea typeface="Calibri"/>
                <a:cs typeface="Calibri"/>
                <a:hlinkClick r:id="rId3"/>
              </a:rPr>
              <a:t>https://www.betterhomesbc.ca/find-a-contractor/</a:t>
            </a:r>
            <a:endParaRPr lang="en-US" sz="180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cs typeface="Calibri"/>
              </a:rPr>
              <a:t>Select </a:t>
            </a:r>
            <a:r>
              <a:rPr lang="en-US" sz="1800" b="1" err="1">
                <a:solidFill>
                  <a:srgbClr val="000000"/>
                </a:solidFill>
                <a:latin typeface="Arial"/>
                <a:cs typeface="Calibri"/>
              </a:rPr>
              <a:t>CleanBC</a:t>
            </a:r>
            <a:r>
              <a:rPr lang="en-US" sz="1800" b="1">
                <a:solidFill>
                  <a:srgbClr val="000000"/>
                </a:solidFill>
                <a:latin typeface="Arial"/>
                <a:cs typeface="Calibri"/>
              </a:rPr>
              <a:t> Energy Savings Program Condo and Apartment Rebate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defRPr/>
            </a:pPr>
            <a:endParaRPr lang="en-CA" sz="1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2455" lvl="1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B4FAE-5F10-588C-9B4F-3EF66C346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62" y="3967107"/>
            <a:ext cx="5073831" cy="22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1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ECA3-30D1-A9C9-0513-DE6560B6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A06239B-B06D-A3E7-21F8-EC76D5631B11}"/>
              </a:ext>
            </a:extLst>
          </p:cNvPr>
          <p:cNvSpPr txBox="1">
            <a:spLocks/>
          </p:cNvSpPr>
          <p:nvPr/>
        </p:nvSpPr>
        <p:spPr>
          <a:xfrm>
            <a:off x="431776" y="607313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Installation Best Practices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163A72-E080-66B3-AF4B-938839F85EC3}"/>
              </a:ext>
            </a:extLst>
          </p:cNvPr>
          <p:cNvSpPr txBox="1">
            <a:spLocks/>
          </p:cNvSpPr>
          <p:nvPr/>
        </p:nvSpPr>
        <p:spPr>
          <a:xfrm>
            <a:off x="431775" y="1564991"/>
            <a:ext cx="8281093" cy="4665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Program requires heat pumps to be installed following the </a:t>
            </a:r>
            <a:r>
              <a:rPr lang="en-US" sz="2000" u="sng" dirty="0">
                <a:solidFill>
                  <a:srgbClr val="0070C0"/>
                </a:solidFill>
                <a:latin typeface="Arial"/>
                <a:cs typeface="Arial"/>
                <a:hlinkClick r:id="rId3"/>
              </a:rPr>
              <a:t>Heat Pump Best Practices Installation Guide for Existing Homes</a:t>
            </a:r>
            <a:r>
              <a:rPr lang="en-US" sz="2000" u="sng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as applicable.</a:t>
            </a:r>
            <a:endParaRPr lang="en-US" sz="20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Must be installed in accordance with the equipment manufacturer's instructions and guidance.</a:t>
            </a:r>
          </a:p>
          <a:p>
            <a:pPr marL="34290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Must be installed in compliance with BC Building Code, municipal and strata bylaws</a:t>
            </a:r>
          </a:p>
          <a:p>
            <a:pPr marL="34290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latin typeface="Arial"/>
              <a:ea typeface="Calibri"/>
              <a:cs typeface="Arial"/>
            </a:endParaRPr>
          </a:p>
          <a:p>
            <a:pPr marL="34290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HPCN Heat Pump Condo and Apartment Installation Guide – Coming Soon</a:t>
            </a:r>
            <a:endParaRPr lang="en-US"/>
          </a:p>
          <a:p>
            <a:pPr marL="34290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Applications may be sent to site visit before the rebate is processed.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Collect information regarding the installation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Check installation against current best practices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Take photos of the upgrade</a:t>
            </a:r>
          </a:p>
          <a:p>
            <a:pPr marL="800100" lvl="1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Complete required mitigation within 30 days</a:t>
            </a:r>
          </a:p>
          <a:p>
            <a:pPr marL="34290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773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2A3C-EE54-91DC-185F-DC0563EE7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C469FA3-6B52-8F27-19DC-1BEA7553FA35}"/>
              </a:ext>
            </a:extLst>
          </p:cNvPr>
          <p:cNvSpPr txBox="1">
            <a:spLocks/>
          </p:cNvSpPr>
          <p:nvPr/>
        </p:nvSpPr>
        <p:spPr>
          <a:xfrm>
            <a:off x="431776" y="673679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cs typeface="Calibri"/>
              </a:rPr>
              <a:t>Energy Savings Program Invoice Requirements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B6D84F-0CC0-4CE6-259F-E63959E1DB63}"/>
              </a:ext>
            </a:extLst>
          </p:cNvPr>
          <p:cNvSpPr txBox="1">
            <a:spLocks/>
          </p:cNvSpPr>
          <p:nvPr/>
        </p:nvSpPr>
        <p:spPr>
          <a:xfrm>
            <a:off x="431775" y="1564991"/>
            <a:ext cx="8127434" cy="4665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sz="1800">
                <a:solidFill>
                  <a:srgbClr val="02351C"/>
                </a:solidFill>
                <a:latin typeface="Arial"/>
                <a:cs typeface="Arial"/>
              </a:rPr>
              <a:t>Heat pump invoices must include: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cs typeface="Calibri"/>
              </a:rPr>
              <a:t>Invoice date;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cs typeface="Calibri"/>
              </a:rPr>
              <a:t>Contractor name, address, contact and GST number;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cs typeface="Calibri"/>
              </a:rPr>
              <a:t>Participant’s name, address and eligibility code;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cs typeface="Calibri"/>
              </a:rPr>
              <a:t>Make &amp; model numbers for all components;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cs typeface="Calibri"/>
              </a:rPr>
              <a:t>AHRI number or copy of AHRI certificate;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cs typeface="Calibri"/>
              </a:rPr>
              <a:t>Capacity of the system (BTU);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Detailed</a:t>
            </a:r>
            <a:r>
              <a:rPr lang="en-US" sz="1600" spc="-3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explanation</a:t>
            </a:r>
            <a:r>
              <a:rPr lang="en-US" sz="1600" spc="-3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of</a:t>
            </a:r>
            <a:r>
              <a:rPr lang="en-US" sz="1600" spc="-3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the</a:t>
            </a:r>
            <a:r>
              <a:rPr lang="en-US" sz="1600" spc="-3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heat</a:t>
            </a:r>
            <a:r>
              <a:rPr lang="en-US" sz="1600" spc="-3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pump</a:t>
            </a:r>
            <a:r>
              <a:rPr lang="en-US" sz="1600" spc="2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design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and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capacity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(%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square footage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of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home</a:t>
            </a:r>
            <a:r>
              <a:rPr lang="en-US" sz="1600" spc="2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heated, # head units, type of head unit, # supply</a:t>
            </a:r>
            <a:r>
              <a:rPr lang="en-US" sz="1600" spc="2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outlets,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etc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);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cs typeface="Calibri"/>
              </a:rPr>
              <a:t>Cost; and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Itemized </a:t>
            </a:r>
            <a:r>
              <a:rPr lang="en-US" sz="1600" err="1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CleanBC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rebate for the Upgrade(s), accurately calculated in</a:t>
            </a:r>
            <a:r>
              <a:rPr lang="en-US" sz="1600" spc="2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accordance with the Participant’s eligibility code and the Program</a:t>
            </a:r>
            <a:r>
              <a:rPr lang="en-US" sz="1600" spc="2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Rebate Requirements and deducted from the Participant’s balance</a:t>
            </a:r>
            <a:r>
              <a:rPr lang="en-US" sz="1600" spc="2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owing</a:t>
            </a:r>
            <a:r>
              <a:rPr lang="en-US" sz="1600" spc="-15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to</a:t>
            </a:r>
            <a:r>
              <a:rPr lang="en-US" sz="1600" spc="-25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the</a:t>
            </a:r>
            <a:r>
              <a:rPr lang="en-US" sz="1600" spc="-15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Registered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Contractor</a:t>
            </a:r>
            <a:r>
              <a:rPr lang="en-US" sz="1600" spc="-5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on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their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invoice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for</a:t>
            </a:r>
            <a:r>
              <a:rPr lang="en-US" sz="1600" spc="-2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the</a:t>
            </a:r>
            <a:r>
              <a:rPr lang="en-US" sz="1600" spc="-15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Calibri"/>
              </a:rPr>
              <a:t>Upgrade(s).</a:t>
            </a:r>
          </a:p>
          <a:p>
            <a:pPr marL="499745" lvl="2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>
              <a:solidFill>
                <a:srgbClr val="000000"/>
              </a:solidFill>
              <a:latin typeface="Arial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13995"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Arial"/>
                <a:cs typeface="Calibri"/>
              </a:rPr>
              <a:t>Sample found at </a:t>
            </a:r>
            <a:r>
              <a:rPr lang="en-US" sz="1600">
                <a:solidFill>
                  <a:srgbClr val="000000"/>
                </a:solidFill>
                <a:latin typeface="Arial"/>
                <a:cs typeface="Calibri"/>
                <a:hlinkClick r:id="rId3"/>
              </a:rPr>
              <a:t>https://www.</a:t>
            </a:r>
            <a:r>
              <a:rPr lang="en-CA" sz="1600" u="sng">
                <a:latin typeface="Arial"/>
                <a:cs typeface="Arial"/>
                <a:hlinkClick r:id="rId3"/>
              </a:rPr>
              <a:t>betterhomesbc.ca/rebates/condo-and-apartment-rebates</a:t>
            </a:r>
            <a:endParaRPr lang="en-CA" sz="1600">
              <a:solidFill>
                <a:srgbClr val="000000"/>
              </a:solidFill>
              <a:latin typeface="Arial"/>
              <a:ea typeface="Calibri" panose="020F0502020204030204"/>
              <a:cs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7073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9BF9-48AB-62C4-BC53-708A070A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Montserrat Bold" pitchFamily="2" charset="0"/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7DC2-F955-1E03-D09F-E86205CC4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326814" cy="4351338"/>
          </a:xfrm>
        </p:spPr>
        <p:txBody>
          <a:bodyPr/>
          <a:lstStyle/>
          <a:p>
            <a:r>
              <a:rPr lang="en-CA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webinar will be recorded, and a link will be emailed to all registrants.</a:t>
            </a:r>
          </a:p>
          <a:p>
            <a:r>
              <a:rPr lang="en-CA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There will be a Q&amp;A time after the presentation.</a:t>
            </a:r>
          </a:p>
          <a:p>
            <a:r>
              <a:rPr lang="en-CA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</a:p>
          <a:p>
            <a:pPr lvl="1"/>
            <a:r>
              <a:rPr lang="en-CA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Anytime: Type your questions or upvote other questions</a:t>
            </a:r>
          </a:p>
          <a:p>
            <a:pPr lvl="1"/>
            <a:r>
              <a:rPr lang="en-CA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During Q&amp;A time: Raise your hand and wait to be unmuted</a:t>
            </a:r>
          </a:p>
          <a:p>
            <a:r>
              <a:rPr lang="en-CA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Comments/discussion</a:t>
            </a:r>
          </a:p>
          <a:p>
            <a:pPr lvl="1"/>
            <a:r>
              <a:rPr lang="en-CA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Use the chat box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6877BC3B-5720-FB94-18F9-370E4413D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7" t="39588"/>
          <a:stretch/>
        </p:blipFill>
        <p:spPr>
          <a:xfrm>
            <a:off x="4508966" y="4244379"/>
            <a:ext cx="4446498" cy="2355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9FBD3-4601-390E-DC93-1A19CD31EC11}"/>
              </a:ext>
            </a:extLst>
          </p:cNvPr>
          <p:cNvSpPr/>
          <p:nvPr/>
        </p:nvSpPr>
        <p:spPr>
          <a:xfrm>
            <a:off x="5226042" y="6105186"/>
            <a:ext cx="1730828" cy="59327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2D4FB-A3F8-7FCA-DDF4-2D7FF5283BF5}"/>
              </a:ext>
            </a:extLst>
          </p:cNvPr>
          <p:cNvSpPr txBox="1">
            <a:spLocks/>
          </p:cNvSpPr>
          <p:nvPr/>
        </p:nvSpPr>
        <p:spPr>
          <a:xfrm>
            <a:off x="521428" y="4379315"/>
            <a:ext cx="5217148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1628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1628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87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CCB8-5BE3-6499-AFE1-A3BA1E92E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1FB9640-17B4-E5D6-D20A-0C06EEF2325A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cs typeface="Calibri"/>
              </a:rPr>
              <a:t>Energy Savings Program Contractor Support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02318C-C3F9-B767-8A1D-A9A027015E0C}"/>
              </a:ext>
            </a:extLst>
          </p:cNvPr>
          <p:cNvSpPr txBox="1">
            <a:spLocks/>
          </p:cNvSpPr>
          <p:nvPr/>
        </p:nvSpPr>
        <p:spPr>
          <a:xfrm>
            <a:off x="1045387" y="2178602"/>
            <a:ext cx="7663773" cy="3320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Email: </a:t>
            </a:r>
            <a:r>
              <a:rPr lang="en-US" dirty="0">
                <a:latin typeface="Arial"/>
                <a:ea typeface="+mn-lt"/>
                <a:cs typeface="+mn-lt"/>
                <a:hlinkClick r:id="rId3"/>
              </a:rPr>
              <a:t>ESPCondoApartment@clearesult.com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endParaRPr lang="en-US" dirty="0">
              <a:latin typeface="Arial"/>
              <a:cs typeface="Arial"/>
            </a:endParaRP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endParaRPr lang="en-US" sz="1800">
              <a:solidFill>
                <a:srgbClr val="023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2351C"/>
                </a:solidFill>
                <a:latin typeface="Arial"/>
                <a:cs typeface="Arial"/>
              </a:rPr>
              <a:t>Phone: </a:t>
            </a:r>
            <a:r>
              <a:rPr lang="en-US" u="sng" dirty="0">
                <a:solidFill>
                  <a:srgbClr val="255A90"/>
                </a:solidFill>
                <a:latin typeface="Arial"/>
                <a:ea typeface="+mn-lt"/>
                <a:cs typeface="+mn-lt"/>
                <a:hlinkClick r:id="rId4"/>
              </a:rPr>
              <a:t>1-833-856-0333</a:t>
            </a:r>
            <a:endParaRPr lang="en-US" dirty="0">
              <a:solidFill>
                <a:srgbClr val="02351C"/>
              </a:solidFill>
              <a:latin typeface="Arial"/>
              <a:cs typeface="Arial"/>
            </a:endParaRP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2351C"/>
              </a:solidFill>
              <a:latin typeface="Arial"/>
              <a:cs typeface="Arial"/>
            </a:endParaRPr>
          </a:p>
          <a:p>
            <a:pPr marL="57150"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2351C"/>
                </a:solidFill>
                <a:latin typeface="Arial"/>
                <a:cs typeface="Arial"/>
              </a:rPr>
              <a:t>Provincial Program Team: </a:t>
            </a:r>
            <a:r>
              <a:rPr lang="en-US" dirty="0">
                <a:solidFill>
                  <a:srgbClr val="02351C"/>
                </a:solidFill>
                <a:latin typeface="Arial"/>
                <a:cs typeface="Arial"/>
                <a:hlinkClick r:id="rId5"/>
              </a:rPr>
              <a:t>BetterHomesBC@gov.bc.ca</a:t>
            </a:r>
            <a:r>
              <a:rPr lang="en-US" dirty="0">
                <a:solidFill>
                  <a:srgbClr val="02351C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591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AB69-9737-4689-BF3E-8EAE37E2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Montserrat Bold" pitchFamily="2" charset="0"/>
              </a:rPr>
              <a:t>Q&amp;A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C23267-FC69-4552-B09B-CE9E157AAD79}"/>
              </a:ext>
            </a:extLst>
          </p:cNvPr>
          <p:cNvSpPr txBox="1">
            <a:spLocks/>
          </p:cNvSpPr>
          <p:nvPr/>
        </p:nvSpPr>
        <p:spPr>
          <a:xfrm>
            <a:off x="628650" y="2278360"/>
            <a:ext cx="815713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16284C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16284C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Type your questions or upvote other questions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16284C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Raise your hand and wait to be unmuted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16284C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Comments/discussion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16284C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Use the chat box</a:t>
            </a:r>
          </a:p>
          <a:p>
            <a:pPr marL="3429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1650" b="0" i="0" u="none" strike="noStrike" kern="1200" cap="none" spc="0" normalizeH="0" baseline="0" noProof="0" dirty="0">
              <a:ln>
                <a:noFill/>
              </a:ln>
              <a:solidFill>
                <a:srgbClr val="1628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56E41B70-A58A-2F63-D876-C48C9845F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7" t="39588"/>
          <a:stretch/>
        </p:blipFill>
        <p:spPr>
          <a:xfrm>
            <a:off x="4068192" y="3842265"/>
            <a:ext cx="4717589" cy="24990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27F886-1D11-7A99-F013-24F8A55E23BF}"/>
              </a:ext>
            </a:extLst>
          </p:cNvPr>
          <p:cNvSpPr/>
          <p:nvPr/>
        </p:nvSpPr>
        <p:spPr>
          <a:xfrm>
            <a:off x="4815975" y="5901539"/>
            <a:ext cx="1730828" cy="59327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92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702BCF8-DDC7-4465-B368-894BA945347A}"/>
              </a:ext>
            </a:extLst>
          </p:cNvPr>
          <p:cNvSpPr txBox="1">
            <a:spLocks/>
          </p:cNvSpPr>
          <p:nvPr/>
        </p:nvSpPr>
        <p:spPr>
          <a:xfrm>
            <a:off x="773724" y="1565031"/>
            <a:ext cx="7472654" cy="3175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10A3C8"/>
              </a:buClr>
              <a:buFont typeface="Courier New"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70000"/>
              </a:lnSpc>
              <a:spcBef>
                <a:spcPct val="20000"/>
              </a:spcBef>
              <a:buClr>
                <a:srgbClr val="10A3C8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10A3C8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10A3C8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10A3C8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046A38">
                  <a:lumMod val="50000"/>
                </a:srgbClr>
              </a:solidFill>
            </a:endParaRPr>
          </a:p>
          <a:p>
            <a:pPr>
              <a:defRPr/>
            </a:pPr>
            <a:endParaRPr lang="en-US">
              <a:solidFill>
                <a:srgbClr val="046A38">
                  <a:lumMod val="50000"/>
                </a:srgbClr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3211690" y="2749106"/>
            <a:ext cx="3754718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707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7F0D7B2-4938-410E-9202-099037BFCAF8}"/>
              </a:ext>
            </a:extLst>
          </p:cNvPr>
          <p:cNvSpPr txBox="1">
            <a:spLocks/>
          </p:cNvSpPr>
          <p:nvPr/>
        </p:nvSpPr>
        <p:spPr>
          <a:xfrm>
            <a:off x="462167" y="2337198"/>
            <a:ext cx="8489829" cy="36432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endParaRPr lang="en-US" sz="2800" dirty="0">
              <a:solidFill>
                <a:srgbClr val="0074BC"/>
              </a:solidFill>
            </a:endParaRPr>
          </a:p>
          <a:p>
            <a:pPr>
              <a:defRPr/>
            </a:pPr>
            <a:endParaRPr lang="en-US" sz="2800" dirty="0">
              <a:solidFill>
                <a:srgbClr val="0074B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F4676-FABE-4EB0-9E29-3D4762794264}"/>
              </a:ext>
            </a:extLst>
          </p:cNvPr>
          <p:cNvSpPr txBox="1"/>
          <p:nvPr/>
        </p:nvSpPr>
        <p:spPr>
          <a:xfrm>
            <a:off x="462167" y="1773996"/>
            <a:ext cx="85176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Condo </a:t>
            </a:r>
            <a:r>
              <a:rPr lang="en-US" sz="240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&amp; Apartment </a:t>
            </a:r>
            <a:r>
              <a:rPr lang="en-US" sz="2400" b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Rebates</a:t>
            </a:r>
          </a:p>
          <a:p>
            <a:r>
              <a:rPr lang="en-US" sz="240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HPCN Contractor Training </a:t>
            </a:r>
          </a:p>
          <a:p>
            <a:endParaRPr lang="en-US">
              <a:solidFill>
                <a:srgbClr val="005C97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F4A327-48F5-4773-90D1-961D0BCB4180}"/>
              </a:ext>
            </a:extLst>
          </p:cNvPr>
          <p:cNvCxnSpPr/>
          <p:nvPr/>
        </p:nvCxnSpPr>
        <p:spPr>
          <a:xfrm>
            <a:off x="534266" y="3279198"/>
            <a:ext cx="78139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FE6F82F-0C07-B986-5D24-2B7772DB705F}"/>
              </a:ext>
            </a:extLst>
          </p:cNvPr>
          <p:cNvSpPr txBox="1"/>
          <p:nvPr/>
        </p:nvSpPr>
        <p:spPr>
          <a:xfrm>
            <a:off x="462167" y="25732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July 9, 2025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06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ECF898F-E5EA-5CEE-44E9-F68E93970C1A}"/>
              </a:ext>
            </a:extLst>
          </p:cNvPr>
          <p:cNvSpPr txBox="1">
            <a:spLocks/>
          </p:cNvSpPr>
          <p:nvPr/>
        </p:nvSpPr>
        <p:spPr>
          <a:xfrm>
            <a:off x="941561" y="2775121"/>
            <a:ext cx="7432895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>
              <a:defRPr/>
            </a:pPr>
            <a:r>
              <a:rPr lang="en-US" b="0" u="sng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Launching July 15, 2025 </a:t>
            </a:r>
          </a:p>
          <a:p>
            <a:pPr algn="ctr">
              <a:defRPr/>
            </a:pPr>
            <a:endParaRPr lang="en-US" b="0" dirty="0">
              <a:solidFill>
                <a:srgbClr val="005C97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Rebates for heat pumps and heat pump hot water heaters in</a:t>
            </a:r>
          </a:p>
          <a:p>
            <a:pPr algn="ctr"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condos and apartments</a:t>
            </a:r>
          </a:p>
        </p:txBody>
      </p:sp>
    </p:spTree>
    <p:extLst>
      <p:ext uri="{BB962C8B-B14F-4D97-AF65-F5344CB8AC3E}">
        <p14:creationId xmlns:p14="http://schemas.microsoft.com/office/powerpoint/2010/main" val="244311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0D7D490-EEBD-4DB2-A906-2BBA5843D141}"/>
              </a:ext>
            </a:extLst>
          </p:cNvPr>
          <p:cNvSpPr txBox="1">
            <a:spLocks/>
          </p:cNvSpPr>
          <p:nvPr/>
        </p:nvSpPr>
        <p:spPr>
          <a:xfrm>
            <a:off x="431775" y="1679291"/>
            <a:ext cx="8280447" cy="44858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BC Hydro heat pump and heat pump hot water heater rebates. </a:t>
            </a:r>
          </a:p>
          <a:p>
            <a:pPr marL="742950" lvl="1" indent="-28575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eligibility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product and installation 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application process and customer invoice requirements</a:t>
            </a:r>
          </a:p>
          <a:p>
            <a:pPr marL="742950" lvl="1" indent="-28575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CleanBC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heat pump and heat pump hot water heater rebates</a:t>
            </a:r>
          </a:p>
          <a:p>
            <a:pPr marL="742950" lvl="1" indent="-28575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eligibility, product and installation requirements</a:t>
            </a:r>
          </a:p>
          <a:p>
            <a:pPr marL="742950" lvl="1" indent="-28575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application process and customer invoice requirements</a:t>
            </a:r>
          </a:p>
          <a:p>
            <a:pPr marL="742950" lvl="1" indent="-28575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ask questions</a:t>
            </a:r>
          </a:p>
          <a:p>
            <a:pPr marL="457200" indent="-457200">
              <a:lnSpc>
                <a:spcPct val="150000"/>
              </a:lnSpc>
              <a:buClr>
                <a:srgbClr val="02351C"/>
              </a:buClr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97C985"/>
              </a:buClr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4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Rebates overview – BC Hydro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0AC4B3-B6E2-CA2C-5CF7-0DF3765CC8D6}"/>
              </a:ext>
            </a:extLst>
          </p:cNvPr>
          <p:cNvGraphicFramePr>
            <a:graphicFrameLocks noGrp="1"/>
          </p:cNvGraphicFramePr>
          <p:nvPr/>
        </p:nvGraphicFramePr>
        <p:xfrm>
          <a:off x="531771" y="2357392"/>
          <a:ext cx="7116804" cy="214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675">
                  <a:extLst>
                    <a:ext uri="{9D8B030D-6E8A-4147-A177-3AD203B41FA5}">
                      <a16:colId xmlns:a16="http://schemas.microsoft.com/office/drawing/2014/main" val="1144435947"/>
                    </a:ext>
                  </a:extLst>
                </a:gridCol>
                <a:gridCol w="3810129">
                  <a:extLst>
                    <a:ext uri="{9D8B030D-6E8A-4147-A177-3AD203B41FA5}">
                      <a16:colId xmlns:a16="http://schemas.microsoft.com/office/drawing/2014/main" val="2034838844"/>
                    </a:ext>
                  </a:extLst>
                </a:gridCol>
              </a:tblGrid>
              <a:tr h="40585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C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Rebate Amount</a:t>
                      </a:r>
                      <a:endParaRPr lang="en-C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03018"/>
                  </a:ext>
                </a:extLst>
              </a:tr>
              <a:tr h="405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Ductless mini-split heat pump</a:t>
                      </a:r>
                    </a:p>
                    <a:p>
                      <a:endParaRPr lang="en-C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79259"/>
                  </a:ext>
                </a:extLst>
              </a:tr>
              <a:tr h="405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Ductless multi-split heat pump</a:t>
                      </a:r>
                    </a:p>
                    <a:p>
                      <a:endParaRPr lang="en-C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$750 per head, to a maximum of three</a:t>
                      </a:r>
                      <a:endParaRPr lang="en-C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79147"/>
                  </a:ext>
                </a:extLst>
              </a:tr>
              <a:tr h="405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Heat pump hot water heater</a:t>
                      </a:r>
                    </a:p>
                    <a:p>
                      <a:endParaRPr lang="en-CA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  <a:endParaRPr lang="en-C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448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97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F8AC9C9-226F-4C18-941A-E5D6F27E5147}"/>
              </a:ext>
            </a:extLst>
          </p:cNvPr>
          <p:cNvSpPr txBox="1">
            <a:spLocks/>
          </p:cNvSpPr>
          <p:nvPr/>
        </p:nvSpPr>
        <p:spPr>
          <a:xfrm>
            <a:off x="431776" y="872008"/>
            <a:ext cx="8280447" cy="807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005C9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General eligibility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09E71B-BBBE-31A8-731E-A0D767719C3F}"/>
              </a:ext>
            </a:extLst>
          </p:cNvPr>
          <p:cNvSpPr txBox="1">
            <a:spLocks/>
          </p:cNvSpPr>
          <p:nvPr/>
        </p:nvSpPr>
        <p:spPr>
          <a:xfrm>
            <a:off x="431775" y="1679291"/>
            <a:ext cx="8411436" cy="40333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ts val="3300"/>
              </a:lnSpc>
              <a:defRPr/>
            </a:pPr>
            <a:r>
              <a:rPr lang="en-US" sz="18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full terms and conditions for the program – </a:t>
            </a:r>
            <a:r>
              <a:rPr lang="en-CA" sz="18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bchydro.com/</a:t>
            </a:r>
            <a:r>
              <a:rPr lang="en-CA" sz="1800" b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condorebates</a:t>
            </a:r>
            <a:r>
              <a:rPr lang="en-CA" sz="18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unit must have a residential account with BC Hydro or the City of New Westminster.  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CA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must be a year-round primary residence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Utility accounts must be in the name of the resident and/or homeowner or in the name of a strata corporation. 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 account holders must complete the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utility account holder consent form</a:t>
            </a: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approval by the strata or equity co-op board </a:t>
            </a:r>
            <a:endParaRPr lang="en-US" sz="18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endParaRPr lang="en-CA" sz="18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lnSpc>
                <a:spcPts val="3300"/>
              </a:lnSpc>
              <a:buFont typeface="Courier New" panose="02070309020205020404" pitchFamily="49" charset="0"/>
              <a:buChar char="o"/>
              <a:defRPr/>
            </a:pPr>
            <a:endParaRPr lang="en-CA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defRPr/>
            </a:pPr>
            <a:endParaRPr lang="en-US" sz="1800" b="0" dirty="0">
              <a:solidFill>
                <a:srgbClr val="97C985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317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2013 - 2022 Theme">
  <a:themeElements>
    <a:clrScheme name="Custom 1">
      <a:dk1>
        <a:srgbClr val="16284C"/>
      </a:dk1>
      <a:lt1>
        <a:sysClr val="window" lastClr="FFFFFF"/>
      </a:lt1>
      <a:dk2>
        <a:srgbClr val="16284C"/>
      </a:dk2>
      <a:lt2>
        <a:srgbClr val="EDF3F5"/>
      </a:lt2>
      <a:accent1>
        <a:srgbClr val="00B6F0"/>
      </a:accent1>
      <a:accent2>
        <a:srgbClr val="16284C"/>
      </a:accent2>
      <a:accent3>
        <a:srgbClr val="FFFFFF"/>
      </a:accent3>
      <a:accent4>
        <a:srgbClr val="00B6F0"/>
      </a:accent4>
      <a:accent5>
        <a:srgbClr val="EDF3F5"/>
      </a:accent5>
      <a:accent6>
        <a:srgbClr val="FFFFFF"/>
      </a:accent6>
      <a:hlink>
        <a:srgbClr val="00B6F0"/>
      </a:hlink>
      <a:folHlink>
        <a:srgbClr val="EDF3F5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A68652BC864428D25A4102530734C" ma:contentTypeVersion="6" ma:contentTypeDescription="Create a new document." ma:contentTypeScope="" ma:versionID="2029fd1393d0ce7571c9d95ff8f517bf">
  <xsd:schema xmlns:xsd="http://www.w3.org/2001/XMLSchema" xmlns:xs="http://www.w3.org/2001/XMLSchema" xmlns:p="http://schemas.microsoft.com/office/2006/metadata/properties" xmlns:ns2="8bb171ee-ad68-4937-b572-385db5abd117" xmlns:ns3="79e3720c-a12c-4af9-92ab-25c98fcd2fcf" targetNamespace="http://schemas.microsoft.com/office/2006/metadata/properties" ma:root="true" ma:fieldsID="cc6e7fc0512cfcb5a71c5dfc7082bad6" ns2:_="" ns3:_="">
    <xsd:import namespace="8bb171ee-ad68-4937-b572-385db5abd117"/>
    <xsd:import namespace="79e3720c-a12c-4af9-92ab-25c98fcd2f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171ee-ad68-4937-b572-385db5abd1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3720c-a12c-4af9-92ab-25c98fcd2f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9210E7-9FDF-4085-89EB-E1DEF2D5D53E}">
  <ds:schemaRefs>
    <ds:schemaRef ds:uri="79e3720c-a12c-4af9-92ab-25c98fcd2fcf"/>
    <ds:schemaRef ds:uri="8bb171ee-ad68-4937-b572-385db5abd1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86F917-4C8A-4B05-9B72-29FB25F0AFAE}">
  <ds:schemaRefs>
    <ds:schemaRef ds:uri="79e3720c-a12c-4af9-92ab-25c98fcd2fcf"/>
    <ds:schemaRef ds:uri="8bb171ee-ad68-4937-b572-385db5abd1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093055-D90D-4B20-A20D-3C5D600B6F3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fdb5200-3d0d-4a8a-b036-d3685e359adc}" enabled="0" method="" siteId="{6fdb5200-3d0d-4a8a-b036-d3685e359ad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2836</Words>
  <Application>Microsoft Office PowerPoint</Application>
  <PresentationFormat>On-screen Show (4:3)</PresentationFormat>
  <Paragraphs>360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Aptos</vt:lpstr>
      <vt:lpstr>Arial</vt:lpstr>
      <vt:lpstr>Arial Black</vt:lpstr>
      <vt:lpstr>Arial,Sans-Serif</vt:lpstr>
      <vt:lpstr>Calibri</vt:lpstr>
      <vt:lpstr>Calibri Light</vt:lpstr>
      <vt:lpstr>Courier New</vt:lpstr>
      <vt:lpstr>Montserrat Black</vt:lpstr>
      <vt:lpstr>Montserrat Bold</vt:lpstr>
      <vt:lpstr>Open sans</vt:lpstr>
      <vt:lpstr>Open sans</vt:lpstr>
      <vt:lpstr>Segoe UI</vt:lpstr>
      <vt:lpstr>Custom Design</vt:lpstr>
      <vt:lpstr>Office Theme</vt:lpstr>
      <vt:lpstr>Office 2013 - 2022 Theme</vt:lpstr>
      <vt:lpstr>Heat Pump Rebates for Electric Multi-Unit Residential Buildings</vt:lpstr>
      <vt:lpstr>Land Acknowledgment</vt:lpstr>
      <vt:lpstr>About the HPCN</vt:lpstr>
      <vt:lpstr>Housekeeping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Homes and Home Renovation Rebate Program Overview</dc:title>
  <dc:creator>Moonie, Grant EMLI:EX</dc:creator>
  <cp:lastModifiedBy>Tanya Ratzlaff</cp:lastModifiedBy>
  <cp:revision>340</cp:revision>
  <dcterms:created xsi:type="dcterms:W3CDTF">2022-04-21T17:45:35Z</dcterms:created>
  <dcterms:modified xsi:type="dcterms:W3CDTF">2025-07-09T20:15:41Z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0x010100535A68652BC864428D25A4102530734C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TaxKeywordTaxHTField">
    <vt:lpwstr/>
  </property>
</Properties>
</file>